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20" r:id="rId3"/>
    <p:sldMasterId id="2147483752" r:id="rId4"/>
    <p:sldMasterId id="2147483778" r:id="rId5"/>
    <p:sldMasterId id="2147483806" r:id="rId6"/>
    <p:sldMasterId id="2147483819" r:id="rId7"/>
  </p:sldMasterIdLst>
  <p:notesMasterIdLst>
    <p:notesMasterId r:id="rId36"/>
  </p:notesMasterIdLst>
  <p:sldIdLst>
    <p:sldId id="256" r:id="rId8"/>
    <p:sldId id="295" r:id="rId9"/>
    <p:sldId id="301" r:id="rId10"/>
    <p:sldId id="302" r:id="rId11"/>
    <p:sldId id="303" r:id="rId12"/>
    <p:sldId id="290" r:id="rId13"/>
    <p:sldId id="304" r:id="rId14"/>
    <p:sldId id="305" r:id="rId15"/>
    <p:sldId id="307" r:id="rId16"/>
    <p:sldId id="308" r:id="rId17"/>
    <p:sldId id="280" r:id="rId18"/>
    <p:sldId id="281" r:id="rId19"/>
    <p:sldId id="306" r:id="rId20"/>
    <p:sldId id="284" r:id="rId21"/>
    <p:sldId id="310" r:id="rId22"/>
    <p:sldId id="309" r:id="rId23"/>
    <p:sldId id="324" r:id="rId24"/>
    <p:sldId id="320" r:id="rId25"/>
    <p:sldId id="311" r:id="rId26"/>
    <p:sldId id="312" r:id="rId27"/>
    <p:sldId id="313" r:id="rId28"/>
    <p:sldId id="314" r:id="rId29"/>
    <p:sldId id="315" r:id="rId30"/>
    <p:sldId id="317" r:id="rId31"/>
    <p:sldId id="321" r:id="rId32"/>
    <p:sldId id="322" r:id="rId33"/>
    <p:sldId id="323" r:id="rId34"/>
    <p:sldId id="316" r:id="rId35"/>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678" autoAdjust="0"/>
    <p:restoredTop sz="82305" autoAdjust="0"/>
  </p:normalViewPr>
  <p:slideViewPr>
    <p:cSldViewPr snapToGrid="0">
      <p:cViewPr varScale="1">
        <p:scale>
          <a:sx n="68" d="100"/>
          <a:sy n="68" d="100"/>
        </p:scale>
        <p:origin x="822" y="60"/>
      </p:cViewPr>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7CC7E-3CB8-471A-8FF9-FE69BA48947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221053C3-B280-4A9D-88F5-7D1551D8AED7}">
      <dgm:prSet phldrT="[Text]" custT="1"/>
      <dgm:spPr/>
      <dgm:t>
        <a:bodyPr/>
        <a:lstStyle/>
        <a:p>
          <a:r>
            <a:rPr lang="en-GB" sz="2400" b="1" dirty="0">
              <a:latin typeface="+mn-lt"/>
              <a:cs typeface="Segoe UI Light" panose="020B0502040204020203" pitchFamily="34" charset="0"/>
            </a:rPr>
            <a:t>QUICK &amp; EASY</a:t>
          </a:r>
        </a:p>
      </dgm:t>
    </dgm:pt>
    <dgm:pt modelId="{68B39F9C-B3EE-4BBD-A23C-C611C142B2EE}" type="parTrans" cxnId="{5F084FCF-1328-4426-8ED8-07D00ED30BB5}">
      <dgm:prSet/>
      <dgm:spPr/>
      <dgm:t>
        <a:bodyPr/>
        <a:lstStyle/>
        <a:p>
          <a:endParaRPr lang="en-GB">
            <a:latin typeface="Segoe UI Light" panose="020B0502040204020203" pitchFamily="34" charset="0"/>
            <a:cs typeface="Segoe UI Light" panose="020B0502040204020203" pitchFamily="34" charset="0"/>
          </a:endParaRPr>
        </a:p>
      </dgm:t>
    </dgm:pt>
    <dgm:pt modelId="{342E4077-B2B8-4F00-9DAC-574FCB261F17}" type="sibTrans" cxnId="{5F084FCF-1328-4426-8ED8-07D00ED30BB5}">
      <dgm:prSet/>
      <dgm:spPr/>
      <dgm:t>
        <a:bodyPr/>
        <a:lstStyle/>
        <a:p>
          <a:endParaRPr lang="en-GB">
            <a:latin typeface="Segoe UI Light" panose="020B0502040204020203" pitchFamily="34" charset="0"/>
            <a:cs typeface="Segoe UI Light" panose="020B0502040204020203" pitchFamily="34" charset="0"/>
          </a:endParaRPr>
        </a:p>
      </dgm:t>
    </dgm:pt>
    <dgm:pt modelId="{21216107-67A1-43D8-A667-D0B9A655CE28}">
      <dgm:prSet phldrT="[Text]"/>
      <dgm:spPr/>
      <dgm:t>
        <a:bodyPr/>
        <a:lstStyle/>
        <a:p>
          <a:r>
            <a:rPr lang="en-GB" dirty="0">
              <a:latin typeface="Segoe UI Light" panose="020B0502040204020203" pitchFamily="34" charset="0"/>
              <a:cs typeface="Segoe UI Light" panose="020B0502040204020203" pitchFamily="34" charset="0"/>
            </a:rPr>
            <a:t>Deploy in minutes</a:t>
          </a:r>
        </a:p>
      </dgm:t>
    </dgm:pt>
    <dgm:pt modelId="{FD53298E-1B81-46B6-A896-E64D7672F180}" type="parTrans" cxnId="{A2FC1040-943C-461D-A5A1-8FDBE069E9AD}">
      <dgm:prSet/>
      <dgm:spPr/>
      <dgm:t>
        <a:bodyPr/>
        <a:lstStyle/>
        <a:p>
          <a:endParaRPr lang="en-GB">
            <a:latin typeface="Segoe UI Light" panose="020B0502040204020203" pitchFamily="34" charset="0"/>
            <a:cs typeface="Segoe UI Light" panose="020B0502040204020203" pitchFamily="34" charset="0"/>
          </a:endParaRPr>
        </a:p>
      </dgm:t>
    </dgm:pt>
    <dgm:pt modelId="{2AC9EAB0-74DE-4750-B4E0-8B1223DA970D}" type="sibTrans" cxnId="{A2FC1040-943C-461D-A5A1-8FDBE069E9AD}">
      <dgm:prSet/>
      <dgm:spPr/>
      <dgm:t>
        <a:bodyPr/>
        <a:lstStyle/>
        <a:p>
          <a:endParaRPr lang="en-GB">
            <a:latin typeface="Segoe UI Light" panose="020B0502040204020203" pitchFamily="34" charset="0"/>
            <a:cs typeface="Segoe UI Light" panose="020B0502040204020203" pitchFamily="34" charset="0"/>
          </a:endParaRPr>
        </a:p>
      </dgm:t>
    </dgm:pt>
    <dgm:pt modelId="{C1C6125C-1D5D-4F6D-90A1-069DAEB6F231}">
      <dgm:prSet phldrT="[Text]" custT="1"/>
      <dgm:spPr/>
      <dgm:t>
        <a:bodyPr/>
        <a:lstStyle/>
        <a:p>
          <a:r>
            <a:rPr lang="en-GB" sz="2400" b="1" dirty="0">
              <a:latin typeface="+mn-lt"/>
              <a:cs typeface="Segoe UI Light" panose="020B0502040204020203" pitchFamily="34" charset="0"/>
            </a:rPr>
            <a:t>ELASTIC SCALE</a:t>
          </a:r>
        </a:p>
      </dgm:t>
    </dgm:pt>
    <dgm:pt modelId="{D6F52497-32C2-4C80-BA27-F4624578621C}" type="parTrans" cxnId="{0764B3C9-DF7F-4C68-8090-D5FA3456C518}">
      <dgm:prSet/>
      <dgm:spPr/>
      <dgm:t>
        <a:bodyPr/>
        <a:lstStyle/>
        <a:p>
          <a:endParaRPr lang="en-GB">
            <a:latin typeface="Segoe UI Light" panose="020B0502040204020203" pitchFamily="34" charset="0"/>
            <a:cs typeface="Segoe UI Light" panose="020B0502040204020203" pitchFamily="34" charset="0"/>
          </a:endParaRPr>
        </a:p>
      </dgm:t>
    </dgm:pt>
    <dgm:pt modelId="{411CD989-D6FE-490F-A042-202C1EDE90FF}" type="sibTrans" cxnId="{0764B3C9-DF7F-4C68-8090-D5FA3456C518}">
      <dgm:prSet/>
      <dgm:spPr/>
      <dgm:t>
        <a:bodyPr/>
        <a:lstStyle/>
        <a:p>
          <a:endParaRPr lang="en-GB">
            <a:latin typeface="Segoe UI Light" panose="020B0502040204020203" pitchFamily="34" charset="0"/>
            <a:cs typeface="Segoe UI Light" panose="020B0502040204020203" pitchFamily="34" charset="0"/>
          </a:endParaRPr>
        </a:p>
      </dgm:t>
    </dgm:pt>
    <dgm:pt modelId="{7C17E7E0-8C3D-4C7A-9D6E-A3FDA4EA2B79}">
      <dgm:prSet phldrT="[Text]"/>
      <dgm:spPr/>
      <dgm:t>
        <a:bodyPr/>
        <a:lstStyle/>
        <a:p>
          <a:r>
            <a:rPr lang="en-GB">
              <a:latin typeface="Segoe UI Light" panose="020B0502040204020203" pitchFamily="34" charset="0"/>
              <a:cs typeface="Segoe UI Light" panose="020B0502040204020203" pitchFamily="34" charset="0"/>
            </a:rPr>
            <a:t>Scale/burst </a:t>
          </a:r>
          <a:r>
            <a:rPr lang="en-GB" dirty="0">
              <a:latin typeface="Segoe UI Light" panose="020B0502040204020203" pitchFamily="34" charset="0"/>
              <a:cs typeface="Segoe UI Light" panose="020B0502040204020203" pitchFamily="34" charset="0"/>
            </a:rPr>
            <a:t>to your needs</a:t>
          </a:r>
        </a:p>
      </dgm:t>
    </dgm:pt>
    <dgm:pt modelId="{BE86E7F7-7ED8-4ACE-9E79-0033026DDB6F}" type="parTrans" cxnId="{98EB27FB-EC78-45F7-9B8A-4A48417657DD}">
      <dgm:prSet/>
      <dgm:spPr/>
      <dgm:t>
        <a:bodyPr/>
        <a:lstStyle/>
        <a:p>
          <a:endParaRPr lang="en-GB">
            <a:latin typeface="Segoe UI Light" panose="020B0502040204020203" pitchFamily="34" charset="0"/>
            <a:cs typeface="Segoe UI Light" panose="020B0502040204020203" pitchFamily="34" charset="0"/>
          </a:endParaRPr>
        </a:p>
      </dgm:t>
    </dgm:pt>
    <dgm:pt modelId="{BE3ED117-9EB2-4FDB-BB50-B74BC880F9D8}" type="sibTrans" cxnId="{98EB27FB-EC78-45F7-9B8A-4A48417657DD}">
      <dgm:prSet/>
      <dgm:spPr/>
      <dgm:t>
        <a:bodyPr/>
        <a:lstStyle/>
        <a:p>
          <a:endParaRPr lang="en-GB">
            <a:latin typeface="Segoe UI Light" panose="020B0502040204020203" pitchFamily="34" charset="0"/>
            <a:cs typeface="Segoe UI Light" panose="020B0502040204020203" pitchFamily="34" charset="0"/>
          </a:endParaRPr>
        </a:p>
      </dgm:t>
    </dgm:pt>
    <dgm:pt modelId="{219BD449-C82B-46FE-943D-F59DE53C6559}">
      <dgm:prSet phldrT="[Text]" custT="1"/>
      <dgm:spPr/>
      <dgm:t>
        <a:bodyPr/>
        <a:lstStyle/>
        <a:p>
          <a:r>
            <a:rPr lang="en-GB" sz="2400" b="1" dirty="0">
              <a:latin typeface="+mn-lt"/>
              <a:cs typeface="Segoe UI Light" panose="020B0502040204020203" pitchFamily="34" charset="0"/>
            </a:rPr>
            <a:t>ECONOMICS</a:t>
          </a:r>
        </a:p>
      </dgm:t>
    </dgm:pt>
    <dgm:pt modelId="{BCF0DF31-7057-4440-BAAE-FD06DEC3F183}" type="parTrans" cxnId="{932D6D68-0260-4976-BA60-09238D7BB534}">
      <dgm:prSet/>
      <dgm:spPr/>
      <dgm:t>
        <a:bodyPr/>
        <a:lstStyle/>
        <a:p>
          <a:endParaRPr lang="en-GB">
            <a:latin typeface="Segoe UI Light" panose="020B0502040204020203" pitchFamily="34" charset="0"/>
            <a:cs typeface="Segoe UI Light" panose="020B0502040204020203" pitchFamily="34" charset="0"/>
          </a:endParaRPr>
        </a:p>
      </dgm:t>
    </dgm:pt>
    <dgm:pt modelId="{9ECC083A-DE01-4C0D-AD55-9BA816B825E6}" type="sibTrans" cxnId="{932D6D68-0260-4976-BA60-09238D7BB534}">
      <dgm:prSet/>
      <dgm:spPr/>
      <dgm:t>
        <a:bodyPr/>
        <a:lstStyle/>
        <a:p>
          <a:endParaRPr lang="en-GB">
            <a:latin typeface="Segoe UI Light" panose="020B0502040204020203" pitchFamily="34" charset="0"/>
            <a:cs typeface="Segoe UI Light" panose="020B0502040204020203" pitchFamily="34" charset="0"/>
          </a:endParaRPr>
        </a:p>
      </dgm:t>
    </dgm:pt>
    <dgm:pt modelId="{91232E37-FDCE-4A8F-8EB7-1083B2194F4C}">
      <dgm:prSet phldrT="[Text]"/>
      <dgm:spPr/>
      <dgm:t>
        <a:bodyPr/>
        <a:lstStyle/>
        <a:p>
          <a:r>
            <a:rPr lang="en-GB" dirty="0">
              <a:latin typeface="Segoe UI Light" panose="020B0502040204020203" pitchFamily="34" charset="0"/>
              <a:cs typeface="Segoe UI Light" panose="020B0502040204020203" pitchFamily="34" charset="0"/>
            </a:rPr>
            <a:t>No upfront costs</a:t>
          </a:r>
        </a:p>
      </dgm:t>
    </dgm:pt>
    <dgm:pt modelId="{289B44F2-7FF1-458B-9F3C-DDB6357DEC9F}" type="parTrans" cxnId="{4DF864F8-48E3-41D9-8C1E-1D759BAD2738}">
      <dgm:prSet/>
      <dgm:spPr/>
      <dgm:t>
        <a:bodyPr/>
        <a:lstStyle/>
        <a:p>
          <a:endParaRPr lang="en-GB">
            <a:latin typeface="Segoe UI Light" panose="020B0502040204020203" pitchFamily="34" charset="0"/>
            <a:cs typeface="Segoe UI Light" panose="020B0502040204020203" pitchFamily="34" charset="0"/>
          </a:endParaRPr>
        </a:p>
      </dgm:t>
    </dgm:pt>
    <dgm:pt modelId="{6D9D0D10-F3BE-49CD-BDD8-C15248F78F20}" type="sibTrans" cxnId="{4DF864F8-48E3-41D9-8C1E-1D759BAD2738}">
      <dgm:prSet/>
      <dgm:spPr/>
      <dgm:t>
        <a:bodyPr/>
        <a:lstStyle/>
        <a:p>
          <a:endParaRPr lang="en-GB">
            <a:latin typeface="Segoe UI Light" panose="020B0502040204020203" pitchFamily="34" charset="0"/>
            <a:cs typeface="Segoe UI Light" panose="020B0502040204020203" pitchFamily="34" charset="0"/>
          </a:endParaRPr>
        </a:p>
      </dgm:t>
    </dgm:pt>
    <dgm:pt modelId="{3193A102-7AFE-4C67-A44E-B0298FBC43CB}">
      <dgm:prSet phldrT="[Text]" custT="1"/>
      <dgm:spPr/>
      <dgm:t>
        <a:bodyPr/>
        <a:lstStyle/>
        <a:p>
          <a:r>
            <a:rPr lang="en-GB" sz="2400" b="1" dirty="0">
              <a:latin typeface="+mn-lt"/>
              <a:cs typeface="Segoe UI Light" panose="020B0502040204020203" pitchFamily="34" charset="0"/>
            </a:rPr>
            <a:t>CREATE VALUE</a:t>
          </a:r>
        </a:p>
      </dgm:t>
    </dgm:pt>
    <dgm:pt modelId="{B1FB4BFF-F3D5-4BF4-9FD8-7487A153FB43}" type="parTrans" cxnId="{A8F01860-9174-4713-8BEC-7DD9056A3A18}">
      <dgm:prSet/>
      <dgm:spPr/>
      <dgm:t>
        <a:bodyPr/>
        <a:lstStyle/>
        <a:p>
          <a:endParaRPr lang="en-GB">
            <a:latin typeface="Segoe UI Light" panose="020B0502040204020203" pitchFamily="34" charset="0"/>
            <a:cs typeface="Segoe UI Light" panose="020B0502040204020203" pitchFamily="34" charset="0"/>
          </a:endParaRPr>
        </a:p>
      </dgm:t>
    </dgm:pt>
    <dgm:pt modelId="{A9822E16-5A5A-467E-9D15-F9039928647B}" type="sibTrans" cxnId="{A8F01860-9174-4713-8BEC-7DD9056A3A18}">
      <dgm:prSet/>
      <dgm:spPr/>
      <dgm:t>
        <a:bodyPr/>
        <a:lstStyle/>
        <a:p>
          <a:endParaRPr lang="en-GB">
            <a:latin typeface="Segoe UI Light" panose="020B0502040204020203" pitchFamily="34" charset="0"/>
            <a:cs typeface="Segoe UI Light" panose="020B0502040204020203" pitchFamily="34" charset="0"/>
          </a:endParaRPr>
        </a:p>
      </dgm:t>
    </dgm:pt>
    <dgm:pt modelId="{282D9956-34AE-4F7D-A815-0818846D0E28}">
      <dgm:prSet phldrT="[Text]"/>
      <dgm:spPr/>
      <dgm:t>
        <a:bodyPr/>
        <a:lstStyle/>
        <a:p>
          <a:r>
            <a:rPr lang="en-GB" dirty="0">
              <a:latin typeface="Segoe UI Light" panose="020B0502040204020203" pitchFamily="34" charset="0"/>
              <a:cs typeface="Segoe UI Light" panose="020B0502040204020203" pitchFamily="34" charset="0"/>
            </a:rPr>
            <a:t>Engage customers with Web/Mobile apps</a:t>
          </a:r>
        </a:p>
      </dgm:t>
    </dgm:pt>
    <dgm:pt modelId="{600969A4-2F7D-4FF5-83E0-50CDCC0981D1}" type="parTrans" cxnId="{E798BFE3-E08C-48E9-AD1D-B1DF62AF11CA}">
      <dgm:prSet/>
      <dgm:spPr/>
      <dgm:t>
        <a:bodyPr/>
        <a:lstStyle/>
        <a:p>
          <a:endParaRPr lang="en-GB">
            <a:latin typeface="Segoe UI Light" panose="020B0502040204020203" pitchFamily="34" charset="0"/>
            <a:cs typeface="Segoe UI Light" panose="020B0502040204020203" pitchFamily="34" charset="0"/>
          </a:endParaRPr>
        </a:p>
      </dgm:t>
    </dgm:pt>
    <dgm:pt modelId="{2203D0F8-0F88-46F1-8023-3C0504530B84}" type="sibTrans" cxnId="{E798BFE3-E08C-48E9-AD1D-B1DF62AF11CA}">
      <dgm:prSet/>
      <dgm:spPr/>
      <dgm:t>
        <a:bodyPr/>
        <a:lstStyle/>
        <a:p>
          <a:endParaRPr lang="en-GB">
            <a:latin typeface="Segoe UI Light" panose="020B0502040204020203" pitchFamily="34" charset="0"/>
            <a:cs typeface="Segoe UI Light" panose="020B0502040204020203" pitchFamily="34" charset="0"/>
          </a:endParaRPr>
        </a:p>
      </dgm:t>
    </dgm:pt>
    <dgm:pt modelId="{48BA74AD-E1E5-4EEC-A289-824278BA487C}">
      <dgm:prSet phldrT="[Text]"/>
      <dgm:spPr/>
      <dgm:t>
        <a:bodyPr/>
        <a:lstStyle/>
        <a:p>
          <a:r>
            <a:rPr lang="en-GB" dirty="0">
              <a:latin typeface="Segoe UI Light" panose="020B0502040204020203" pitchFamily="34" charset="0"/>
              <a:cs typeface="Segoe UI Light" panose="020B0502040204020203" pitchFamily="34" charset="0"/>
            </a:rPr>
            <a:t>Create your own Internet of Things (</a:t>
          </a:r>
          <a:r>
            <a:rPr lang="en-GB" dirty="0" err="1">
              <a:latin typeface="Segoe UI Light" panose="020B0502040204020203" pitchFamily="34" charset="0"/>
              <a:cs typeface="Segoe UI Light" panose="020B0502040204020203" pitchFamily="34" charset="0"/>
            </a:rPr>
            <a:t>IoT</a:t>
          </a:r>
          <a:r>
            <a:rPr lang="en-GB" dirty="0">
              <a:latin typeface="Segoe UI Light" panose="020B0502040204020203" pitchFamily="34" charset="0"/>
              <a:cs typeface="Segoe UI Light" panose="020B0502040204020203" pitchFamily="34" charset="0"/>
            </a:rPr>
            <a:t>)</a:t>
          </a:r>
        </a:p>
      </dgm:t>
    </dgm:pt>
    <dgm:pt modelId="{E7EA9372-5F70-413E-B0B2-4FB954693975}" type="parTrans" cxnId="{04EA2AD1-C497-47DE-96D0-C621064C037C}">
      <dgm:prSet/>
      <dgm:spPr/>
      <dgm:t>
        <a:bodyPr/>
        <a:lstStyle/>
        <a:p>
          <a:endParaRPr lang="en-GB">
            <a:latin typeface="Segoe UI Light" panose="020B0502040204020203" pitchFamily="34" charset="0"/>
            <a:cs typeface="Segoe UI Light" panose="020B0502040204020203" pitchFamily="34" charset="0"/>
          </a:endParaRPr>
        </a:p>
      </dgm:t>
    </dgm:pt>
    <dgm:pt modelId="{ADB23B08-7194-4B00-AABD-92EEBAF531FC}" type="sibTrans" cxnId="{04EA2AD1-C497-47DE-96D0-C621064C037C}">
      <dgm:prSet/>
      <dgm:spPr/>
      <dgm:t>
        <a:bodyPr/>
        <a:lstStyle/>
        <a:p>
          <a:endParaRPr lang="en-GB">
            <a:latin typeface="Segoe UI Light" panose="020B0502040204020203" pitchFamily="34" charset="0"/>
            <a:cs typeface="Segoe UI Light" panose="020B0502040204020203" pitchFamily="34" charset="0"/>
          </a:endParaRPr>
        </a:p>
      </dgm:t>
    </dgm:pt>
    <dgm:pt modelId="{9BE1B748-93A5-4CCD-97F6-C7F4E61C1DFE}">
      <dgm:prSet phldrT="[Text]"/>
      <dgm:spPr/>
      <dgm:t>
        <a:bodyPr/>
        <a:lstStyle/>
        <a:p>
          <a:r>
            <a:rPr lang="en-GB" dirty="0">
              <a:latin typeface="Segoe UI Light" panose="020B0502040204020203" pitchFamily="34" charset="0"/>
              <a:cs typeface="Segoe UI Light" panose="020B0502040204020203" pitchFamily="34" charset="0"/>
            </a:rPr>
            <a:t>Shorter development cycles</a:t>
          </a:r>
        </a:p>
      </dgm:t>
    </dgm:pt>
    <dgm:pt modelId="{1EEBBFBB-C384-4254-8C2B-855D0B2B4550}" type="parTrans" cxnId="{1A9BFAE7-2227-4BA0-A11D-1628D43E5030}">
      <dgm:prSet/>
      <dgm:spPr/>
      <dgm:t>
        <a:bodyPr/>
        <a:lstStyle/>
        <a:p>
          <a:endParaRPr lang="en-GB">
            <a:latin typeface="Segoe UI Light" panose="020B0502040204020203" pitchFamily="34" charset="0"/>
            <a:cs typeface="Segoe UI Light" panose="020B0502040204020203" pitchFamily="34" charset="0"/>
          </a:endParaRPr>
        </a:p>
      </dgm:t>
    </dgm:pt>
    <dgm:pt modelId="{51E9AF93-7663-427F-B55F-22AF0BAEB683}" type="sibTrans" cxnId="{1A9BFAE7-2227-4BA0-A11D-1628D43E5030}">
      <dgm:prSet/>
      <dgm:spPr/>
      <dgm:t>
        <a:bodyPr/>
        <a:lstStyle/>
        <a:p>
          <a:endParaRPr lang="en-GB">
            <a:latin typeface="Segoe UI Light" panose="020B0502040204020203" pitchFamily="34" charset="0"/>
            <a:cs typeface="Segoe UI Light" panose="020B0502040204020203" pitchFamily="34" charset="0"/>
          </a:endParaRPr>
        </a:p>
      </dgm:t>
    </dgm:pt>
    <dgm:pt modelId="{381C9ADF-4E5E-47C8-A119-8D8DC2AD467D}">
      <dgm:prSet phldrT="[Text]"/>
      <dgm:spPr/>
      <dgm:t>
        <a:bodyPr/>
        <a:lstStyle/>
        <a:p>
          <a:r>
            <a:rPr lang="en-GB" dirty="0">
              <a:latin typeface="Segoe UI Light" panose="020B0502040204020203" pitchFamily="34" charset="0"/>
              <a:cs typeface="Segoe UI Light" panose="020B0502040204020203" pitchFamily="34" charset="0"/>
            </a:rPr>
            <a:t>Building blocks allow quick value (and failure)</a:t>
          </a:r>
        </a:p>
      </dgm:t>
    </dgm:pt>
    <dgm:pt modelId="{33F81BB4-74E3-45D0-A58A-C8F3546C518C}" type="parTrans" cxnId="{64E6E05D-E172-4415-BF32-6D978060D3AB}">
      <dgm:prSet/>
      <dgm:spPr/>
      <dgm:t>
        <a:bodyPr/>
        <a:lstStyle/>
        <a:p>
          <a:endParaRPr lang="en-GB">
            <a:latin typeface="Segoe UI Light" panose="020B0502040204020203" pitchFamily="34" charset="0"/>
            <a:cs typeface="Segoe UI Light" panose="020B0502040204020203" pitchFamily="34" charset="0"/>
          </a:endParaRPr>
        </a:p>
      </dgm:t>
    </dgm:pt>
    <dgm:pt modelId="{7306A8DE-6A9C-470B-9F3F-C06E9ABD5A67}" type="sibTrans" cxnId="{64E6E05D-E172-4415-BF32-6D978060D3AB}">
      <dgm:prSet/>
      <dgm:spPr/>
      <dgm:t>
        <a:bodyPr/>
        <a:lstStyle/>
        <a:p>
          <a:endParaRPr lang="en-GB">
            <a:latin typeface="Segoe UI Light" panose="020B0502040204020203" pitchFamily="34" charset="0"/>
            <a:cs typeface="Segoe UI Light" panose="020B0502040204020203" pitchFamily="34" charset="0"/>
          </a:endParaRPr>
        </a:p>
      </dgm:t>
    </dgm:pt>
    <dgm:pt modelId="{35B02B0D-070D-44A1-A15D-06D2634C7C10}">
      <dgm:prSet phldrT="[Text]"/>
      <dgm:spPr/>
      <dgm:t>
        <a:bodyPr/>
        <a:lstStyle/>
        <a:p>
          <a:r>
            <a:rPr lang="en-GB" dirty="0">
              <a:latin typeface="Segoe UI Light" panose="020B0502040204020203" pitchFamily="34" charset="0"/>
              <a:cs typeface="Segoe UI Light" panose="020B0502040204020203" pitchFamily="34" charset="0"/>
            </a:rPr>
            <a:t>No long-term commitments</a:t>
          </a:r>
        </a:p>
      </dgm:t>
    </dgm:pt>
    <dgm:pt modelId="{9D412DA2-5279-4FA1-A57E-5D7B63E86DF5}" type="parTrans" cxnId="{B1BE43EB-16A3-4614-88FC-1318EF523FF7}">
      <dgm:prSet/>
      <dgm:spPr/>
      <dgm:t>
        <a:bodyPr/>
        <a:lstStyle/>
        <a:p>
          <a:endParaRPr lang="en-GB">
            <a:latin typeface="Segoe UI Light" panose="020B0502040204020203" pitchFamily="34" charset="0"/>
            <a:cs typeface="Segoe UI Light" panose="020B0502040204020203" pitchFamily="34" charset="0"/>
          </a:endParaRPr>
        </a:p>
      </dgm:t>
    </dgm:pt>
    <dgm:pt modelId="{C8703FEF-7784-49B8-AE6C-7A30C85093F7}" type="sibTrans" cxnId="{B1BE43EB-16A3-4614-88FC-1318EF523FF7}">
      <dgm:prSet/>
      <dgm:spPr/>
      <dgm:t>
        <a:bodyPr/>
        <a:lstStyle/>
        <a:p>
          <a:endParaRPr lang="en-GB">
            <a:latin typeface="Segoe UI Light" panose="020B0502040204020203" pitchFamily="34" charset="0"/>
            <a:cs typeface="Segoe UI Light" panose="020B0502040204020203" pitchFamily="34" charset="0"/>
          </a:endParaRPr>
        </a:p>
      </dgm:t>
    </dgm:pt>
    <dgm:pt modelId="{BA491642-5F05-46C6-B968-FBD9406E840C}">
      <dgm:prSet phldrT="[Text]"/>
      <dgm:spPr/>
      <dgm:t>
        <a:bodyPr/>
        <a:lstStyle/>
        <a:p>
          <a:r>
            <a:rPr lang="en-GB" dirty="0">
              <a:latin typeface="Segoe UI Light" panose="020B0502040204020203" pitchFamily="34" charset="0"/>
              <a:cs typeface="Segoe UI Light" panose="020B0502040204020203" pitchFamily="34" charset="0"/>
            </a:rPr>
            <a:t>No wasted, under-used capacity</a:t>
          </a:r>
        </a:p>
      </dgm:t>
    </dgm:pt>
    <dgm:pt modelId="{655D415E-8A86-40BE-A67A-42B84169236D}" type="parTrans" cxnId="{DF7AD6F1-E340-4A6E-86FE-DAC5E8D335F6}">
      <dgm:prSet/>
      <dgm:spPr/>
      <dgm:t>
        <a:bodyPr/>
        <a:lstStyle/>
        <a:p>
          <a:endParaRPr lang="en-GB">
            <a:latin typeface="Segoe UI Light" panose="020B0502040204020203" pitchFamily="34" charset="0"/>
            <a:cs typeface="Segoe UI Light" panose="020B0502040204020203" pitchFamily="34" charset="0"/>
          </a:endParaRPr>
        </a:p>
      </dgm:t>
    </dgm:pt>
    <dgm:pt modelId="{AAF7DDC8-8FC8-4593-91FA-29E6931EDCEA}" type="sibTrans" cxnId="{DF7AD6F1-E340-4A6E-86FE-DAC5E8D335F6}">
      <dgm:prSet/>
      <dgm:spPr/>
      <dgm:t>
        <a:bodyPr/>
        <a:lstStyle/>
        <a:p>
          <a:endParaRPr lang="en-GB">
            <a:latin typeface="Segoe UI Light" panose="020B0502040204020203" pitchFamily="34" charset="0"/>
            <a:cs typeface="Segoe UI Light" panose="020B0502040204020203" pitchFamily="34" charset="0"/>
          </a:endParaRPr>
        </a:p>
      </dgm:t>
    </dgm:pt>
    <dgm:pt modelId="{5CD59039-DC5A-46C3-B0C8-63F6377AC1DC}">
      <dgm:prSet phldrT="[Text]"/>
      <dgm:spPr/>
      <dgm:t>
        <a:bodyPr/>
        <a:lstStyle/>
        <a:p>
          <a:r>
            <a:rPr lang="en-GB" dirty="0">
              <a:latin typeface="Segoe UI Light" panose="020B0502040204020203" pitchFamily="34" charset="0"/>
              <a:cs typeface="Segoe UI Light" panose="020B0502040204020203" pitchFamily="34" charset="0"/>
            </a:rPr>
            <a:t>Unlock insights with Big Data &amp; ML</a:t>
          </a:r>
        </a:p>
      </dgm:t>
    </dgm:pt>
    <dgm:pt modelId="{F262AF81-7E1F-4A7A-8042-F8D5EB0F6045}" type="parTrans" cxnId="{5A26DA62-1B62-4A7B-B8BA-2FAFEA8AF231}">
      <dgm:prSet/>
      <dgm:spPr/>
      <dgm:t>
        <a:bodyPr/>
        <a:lstStyle/>
        <a:p>
          <a:endParaRPr lang="en-GB">
            <a:latin typeface="Segoe UI Light" panose="020B0502040204020203" pitchFamily="34" charset="0"/>
            <a:cs typeface="Segoe UI Light" panose="020B0502040204020203" pitchFamily="34" charset="0"/>
          </a:endParaRPr>
        </a:p>
      </dgm:t>
    </dgm:pt>
    <dgm:pt modelId="{007463CA-8400-43A5-B99B-12A6A653E0D1}" type="sibTrans" cxnId="{5A26DA62-1B62-4A7B-B8BA-2FAFEA8AF231}">
      <dgm:prSet/>
      <dgm:spPr/>
      <dgm:t>
        <a:bodyPr/>
        <a:lstStyle/>
        <a:p>
          <a:endParaRPr lang="en-GB">
            <a:latin typeface="Segoe UI Light" panose="020B0502040204020203" pitchFamily="34" charset="0"/>
            <a:cs typeface="Segoe UI Light" panose="020B0502040204020203" pitchFamily="34" charset="0"/>
          </a:endParaRPr>
        </a:p>
      </dgm:t>
    </dgm:pt>
    <dgm:pt modelId="{AF25480C-071C-4F88-A2B5-537140805178}">
      <dgm:prSet phldrT="[Text]"/>
      <dgm:spPr/>
      <dgm:t>
        <a:bodyPr/>
        <a:lstStyle/>
        <a:p>
          <a:r>
            <a:rPr lang="en-GB" dirty="0">
              <a:latin typeface="Segoe UI Light" panose="020B0502040204020203" pitchFamily="34" charset="0"/>
              <a:cs typeface="Segoe UI Light" panose="020B0502040204020203" pitchFamily="34" charset="0"/>
            </a:rPr>
            <a:t>Global Coverage for global scale</a:t>
          </a:r>
        </a:p>
      </dgm:t>
    </dgm:pt>
    <dgm:pt modelId="{C9B728E5-C903-4FBF-BC69-8F9362B3C3B0}" type="parTrans" cxnId="{F5F95095-D563-433F-9B15-D6663F5F26BC}">
      <dgm:prSet/>
      <dgm:spPr/>
      <dgm:t>
        <a:bodyPr/>
        <a:lstStyle/>
        <a:p>
          <a:endParaRPr lang="en-GB"/>
        </a:p>
      </dgm:t>
    </dgm:pt>
    <dgm:pt modelId="{BBEBB711-28EB-4C7B-A15B-A464017F3FAD}" type="sibTrans" cxnId="{F5F95095-D563-433F-9B15-D6663F5F26BC}">
      <dgm:prSet/>
      <dgm:spPr/>
      <dgm:t>
        <a:bodyPr/>
        <a:lstStyle/>
        <a:p>
          <a:endParaRPr lang="en-GB"/>
        </a:p>
      </dgm:t>
    </dgm:pt>
    <dgm:pt modelId="{730D5B7E-018B-47B8-B0D4-1150F1EF4D61}" type="pres">
      <dgm:prSet presAssocID="{2247CC7E-3CB8-471A-8FF9-FE69BA489470}" presName="Name0" presStyleCnt="0">
        <dgm:presLayoutVars>
          <dgm:dir/>
          <dgm:animLvl val="lvl"/>
          <dgm:resizeHandles val="exact"/>
        </dgm:presLayoutVars>
      </dgm:prSet>
      <dgm:spPr/>
    </dgm:pt>
    <dgm:pt modelId="{1CED5CB8-4E89-45D7-97D1-C5840F1D578E}" type="pres">
      <dgm:prSet presAssocID="{221053C3-B280-4A9D-88F5-7D1551D8AED7}" presName="linNode" presStyleCnt="0"/>
      <dgm:spPr/>
    </dgm:pt>
    <dgm:pt modelId="{9F41C635-A7B4-4C28-8F28-0314F95263D6}" type="pres">
      <dgm:prSet presAssocID="{221053C3-B280-4A9D-88F5-7D1551D8AED7}" presName="parentText" presStyleLbl="node1" presStyleIdx="0" presStyleCnt="4">
        <dgm:presLayoutVars>
          <dgm:chMax val="1"/>
          <dgm:bulletEnabled val="1"/>
        </dgm:presLayoutVars>
      </dgm:prSet>
      <dgm:spPr/>
    </dgm:pt>
    <dgm:pt modelId="{5ED6FB17-903A-4176-AAA9-497C699A9B7D}" type="pres">
      <dgm:prSet presAssocID="{221053C3-B280-4A9D-88F5-7D1551D8AED7}" presName="descendantText" presStyleLbl="alignAccFollowNode1" presStyleIdx="0" presStyleCnt="4">
        <dgm:presLayoutVars>
          <dgm:bulletEnabled val="1"/>
        </dgm:presLayoutVars>
      </dgm:prSet>
      <dgm:spPr/>
    </dgm:pt>
    <dgm:pt modelId="{ECC95176-D63D-401D-A8D0-1915BAFC71DC}" type="pres">
      <dgm:prSet presAssocID="{342E4077-B2B8-4F00-9DAC-574FCB261F17}" presName="sp" presStyleCnt="0"/>
      <dgm:spPr/>
    </dgm:pt>
    <dgm:pt modelId="{1B9B13AF-1EB5-4DFF-B406-202C533E2010}" type="pres">
      <dgm:prSet presAssocID="{C1C6125C-1D5D-4F6D-90A1-069DAEB6F231}" presName="linNode" presStyleCnt="0"/>
      <dgm:spPr/>
    </dgm:pt>
    <dgm:pt modelId="{E5E95926-C179-4FE6-B441-84703824C284}" type="pres">
      <dgm:prSet presAssocID="{C1C6125C-1D5D-4F6D-90A1-069DAEB6F231}" presName="parentText" presStyleLbl="node1" presStyleIdx="1" presStyleCnt="4">
        <dgm:presLayoutVars>
          <dgm:chMax val="1"/>
          <dgm:bulletEnabled val="1"/>
        </dgm:presLayoutVars>
      </dgm:prSet>
      <dgm:spPr/>
    </dgm:pt>
    <dgm:pt modelId="{65B0D415-D8A4-4DE8-839F-83B02504DA7C}" type="pres">
      <dgm:prSet presAssocID="{C1C6125C-1D5D-4F6D-90A1-069DAEB6F231}" presName="descendantText" presStyleLbl="alignAccFollowNode1" presStyleIdx="1" presStyleCnt="4">
        <dgm:presLayoutVars>
          <dgm:bulletEnabled val="1"/>
        </dgm:presLayoutVars>
      </dgm:prSet>
      <dgm:spPr/>
    </dgm:pt>
    <dgm:pt modelId="{D528EDEE-ADD3-47FB-8FA8-CEE634DE2303}" type="pres">
      <dgm:prSet presAssocID="{411CD989-D6FE-490F-A042-202C1EDE90FF}" presName="sp" presStyleCnt="0"/>
      <dgm:spPr/>
    </dgm:pt>
    <dgm:pt modelId="{6AA70036-81CC-489D-AC96-CC919399D6FF}" type="pres">
      <dgm:prSet presAssocID="{219BD449-C82B-46FE-943D-F59DE53C6559}" presName="linNode" presStyleCnt="0"/>
      <dgm:spPr/>
    </dgm:pt>
    <dgm:pt modelId="{030F7594-8BDB-4295-A390-FA5C3E6C2F2D}" type="pres">
      <dgm:prSet presAssocID="{219BD449-C82B-46FE-943D-F59DE53C6559}" presName="parentText" presStyleLbl="node1" presStyleIdx="2" presStyleCnt="4">
        <dgm:presLayoutVars>
          <dgm:chMax val="1"/>
          <dgm:bulletEnabled val="1"/>
        </dgm:presLayoutVars>
      </dgm:prSet>
      <dgm:spPr/>
    </dgm:pt>
    <dgm:pt modelId="{306DAA37-DA36-4B65-94B8-9945484A26A5}" type="pres">
      <dgm:prSet presAssocID="{219BD449-C82B-46FE-943D-F59DE53C6559}" presName="descendantText" presStyleLbl="alignAccFollowNode1" presStyleIdx="2" presStyleCnt="4">
        <dgm:presLayoutVars>
          <dgm:bulletEnabled val="1"/>
        </dgm:presLayoutVars>
      </dgm:prSet>
      <dgm:spPr/>
    </dgm:pt>
    <dgm:pt modelId="{CC5B15C2-D879-4407-89D9-0A600342E41A}" type="pres">
      <dgm:prSet presAssocID="{9ECC083A-DE01-4C0D-AD55-9BA816B825E6}" presName="sp" presStyleCnt="0"/>
      <dgm:spPr/>
    </dgm:pt>
    <dgm:pt modelId="{9B5596D7-4F56-4D93-BC0B-5CDAE062DFF0}" type="pres">
      <dgm:prSet presAssocID="{3193A102-7AFE-4C67-A44E-B0298FBC43CB}" presName="linNode" presStyleCnt="0"/>
      <dgm:spPr/>
    </dgm:pt>
    <dgm:pt modelId="{39B64246-8EF6-4A44-8E5A-1E36D71F0F6C}" type="pres">
      <dgm:prSet presAssocID="{3193A102-7AFE-4C67-A44E-B0298FBC43CB}" presName="parentText" presStyleLbl="node1" presStyleIdx="3" presStyleCnt="4">
        <dgm:presLayoutVars>
          <dgm:chMax val="1"/>
          <dgm:bulletEnabled val="1"/>
        </dgm:presLayoutVars>
      </dgm:prSet>
      <dgm:spPr/>
    </dgm:pt>
    <dgm:pt modelId="{7CA986AA-1A0B-4A6B-9391-25722ABAC7DE}" type="pres">
      <dgm:prSet presAssocID="{3193A102-7AFE-4C67-A44E-B0298FBC43CB}" presName="descendantText" presStyleLbl="alignAccFollowNode1" presStyleIdx="3" presStyleCnt="4">
        <dgm:presLayoutVars>
          <dgm:bulletEnabled val="1"/>
        </dgm:presLayoutVars>
      </dgm:prSet>
      <dgm:spPr/>
    </dgm:pt>
  </dgm:ptLst>
  <dgm:cxnLst>
    <dgm:cxn modelId="{932D6D68-0260-4976-BA60-09238D7BB534}" srcId="{2247CC7E-3CB8-471A-8FF9-FE69BA489470}" destId="{219BD449-C82B-46FE-943D-F59DE53C6559}" srcOrd="2" destOrd="0" parTransId="{BCF0DF31-7057-4440-BAAE-FD06DEC3F183}" sibTransId="{9ECC083A-DE01-4C0D-AD55-9BA816B825E6}"/>
    <dgm:cxn modelId="{D92BD008-6056-4211-8AB0-56E4132ABAB4}" type="presOf" srcId="{282D9956-34AE-4F7D-A815-0818846D0E28}" destId="{7CA986AA-1A0B-4A6B-9391-25722ABAC7DE}" srcOrd="0" destOrd="0" presId="urn:microsoft.com/office/officeart/2005/8/layout/vList5"/>
    <dgm:cxn modelId="{1857049A-C0D7-407A-BB41-087918D9138B}" type="presOf" srcId="{91232E37-FDCE-4A8F-8EB7-1083B2194F4C}" destId="{306DAA37-DA36-4B65-94B8-9945484A26A5}" srcOrd="0" destOrd="0" presId="urn:microsoft.com/office/officeart/2005/8/layout/vList5"/>
    <dgm:cxn modelId="{5C36D1CD-4035-4D4B-BC7C-D14BE5347717}" type="presOf" srcId="{221053C3-B280-4A9D-88F5-7D1551D8AED7}" destId="{9F41C635-A7B4-4C28-8F28-0314F95263D6}" srcOrd="0" destOrd="0" presId="urn:microsoft.com/office/officeart/2005/8/layout/vList5"/>
    <dgm:cxn modelId="{0764B3C9-DF7F-4C68-8090-D5FA3456C518}" srcId="{2247CC7E-3CB8-471A-8FF9-FE69BA489470}" destId="{C1C6125C-1D5D-4F6D-90A1-069DAEB6F231}" srcOrd="1" destOrd="0" parTransId="{D6F52497-32C2-4C80-BA27-F4624578621C}" sibTransId="{411CD989-D6FE-490F-A042-202C1EDE90FF}"/>
    <dgm:cxn modelId="{04EA2AD1-C497-47DE-96D0-C621064C037C}" srcId="{3193A102-7AFE-4C67-A44E-B0298FBC43CB}" destId="{48BA74AD-E1E5-4EEC-A289-824278BA487C}" srcOrd="2" destOrd="0" parTransId="{E7EA9372-5F70-413E-B0B2-4FB954693975}" sibTransId="{ADB23B08-7194-4B00-AABD-92EEBAF531FC}"/>
    <dgm:cxn modelId="{21F6B1C4-BFA0-455B-8500-521B56612950}" type="presOf" srcId="{AF25480C-071C-4F88-A2B5-537140805178}" destId="{65B0D415-D8A4-4DE8-839F-83B02504DA7C}" srcOrd="0" destOrd="1" presId="urn:microsoft.com/office/officeart/2005/8/layout/vList5"/>
    <dgm:cxn modelId="{5F084FCF-1328-4426-8ED8-07D00ED30BB5}" srcId="{2247CC7E-3CB8-471A-8FF9-FE69BA489470}" destId="{221053C3-B280-4A9D-88F5-7D1551D8AED7}" srcOrd="0" destOrd="0" parTransId="{68B39F9C-B3EE-4BBD-A23C-C611C142B2EE}" sibTransId="{342E4077-B2B8-4F00-9DAC-574FCB261F17}"/>
    <dgm:cxn modelId="{64E6E05D-E172-4415-BF32-6D978060D3AB}" srcId="{221053C3-B280-4A9D-88F5-7D1551D8AED7}" destId="{381C9ADF-4E5E-47C8-A119-8D8DC2AD467D}" srcOrd="2" destOrd="0" parTransId="{33F81BB4-74E3-45D0-A58A-C8F3546C518C}" sibTransId="{7306A8DE-6A9C-470B-9F3F-C06E9ABD5A67}"/>
    <dgm:cxn modelId="{5A26DA62-1B62-4A7B-B8BA-2FAFEA8AF231}" srcId="{3193A102-7AFE-4C67-A44E-B0298FBC43CB}" destId="{5CD59039-DC5A-46C3-B0C8-63F6377AC1DC}" srcOrd="1" destOrd="0" parTransId="{F262AF81-7E1F-4A7A-8042-F8D5EB0F6045}" sibTransId="{007463CA-8400-43A5-B99B-12A6A653E0D1}"/>
    <dgm:cxn modelId="{045DADC7-8E1B-44FF-A92C-0AEF034A3E2B}" type="presOf" srcId="{381C9ADF-4E5E-47C8-A119-8D8DC2AD467D}" destId="{5ED6FB17-903A-4176-AAA9-497C699A9B7D}" srcOrd="0" destOrd="2" presId="urn:microsoft.com/office/officeart/2005/8/layout/vList5"/>
    <dgm:cxn modelId="{265CB563-0936-43ED-80DD-DF4A8B341D05}" type="presOf" srcId="{5CD59039-DC5A-46C3-B0C8-63F6377AC1DC}" destId="{7CA986AA-1A0B-4A6B-9391-25722ABAC7DE}" srcOrd="0" destOrd="1" presId="urn:microsoft.com/office/officeart/2005/8/layout/vList5"/>
    <dgm:cxn modelId="{E798BFE3-E08C-48E9-AD1D-B1DF62AF11CA}" srcId="{3193A102-7AFE-4C67-A44E-B0298FBC43CB}" destId="{282D9956-34AE-4F7D-A815-0818846D0E28}" srcOrd="0" destOrd="0" parTransId="{600969A4-2F7D-4FF5-83E0-50CDCC0981D1}" sibTransId="{2203D0F8-0F88-46F1-8023-3C0504530B84}"/>
    <dgm:cxn modelId="{A6461813-D4A4-44EE-8599-9CEEA19D860E}" type="presOf" srcId="{219BD449-C82B-46FE-943D-F59DE53C6559}" destId="{030F7594-8BDB-4295-A390-FA5C3E6C2F2D}" srcOrd="0" destOrd="0" presId="urn:microsoft.com/office/officeart/2005/8/layout/vList5"/>
    <dgm:cxn modelId="{98EB27FB-EC78-45F7-9B8A-4A48417657DD}" srcId="{C1C6125C-1D5D-4F6D-90A1-069DAEB6F231}" destId="{7C17E7E0-8C3D-4C7A-9D6E-A3FDA4EA2B79}" srcOrd="0" destOrd="0" parTransId="{BE86E7F7-7ED8-4ACE-9E79-0033026DDB6F}" sibTransId="{BE3ED117-9EB2-4FDB-BB50-B74BC880F9D8}"/>
    <dgm:cxn modelId="{DF7AD6F1-E340-4A6E-86FE-DAC5E8D335F6}" srcId="{219BD449-C82B-46FE-943D-F59DE53C6559}" destId="{BA491642-5F05-46C6-B968-FBD9406E840C}" srcOrd="2" destOrd="0" parTransId="{655D415E-8A86-40BE-A67A-42B84169236D}" sibTransId="{AAF7DDC8-8FC8-4593-91FA-29E6931EDCEA}"/>
    <dgm:cxn modelId="{A2FC1040-943C-461D-A5A1-8FDBE069E9AD}" srcId="{221053C3-B280-4A9D-88F5-7D1551D8AED7}" destId="{21216107-67A1-43D8-A667-D0B9A655CE28}" srcOrd="0" destOrd="0" parTransId="{FD53298E-1B81-46B6-A896-E64D7672F180}" sibTransId="{2AC9EAB0-74DE-4750-B4E0-8B1223DA970D}"/>
    <dgm:cxn modelId="{01FEB92B-B060-4A8A-A5DC-76E5A7D31452}" type="presOf" srcId="{21216107-67A1-43D8-A667-D0B9A655CE28}" destId="{5ED6FB17-903A-4176-AAA9-497C699A9B7D}" srcOrd="0" destOrd="0" presId="urn:microsoft.com/office/officeart/2005/8/layout/vList5"/>
    <dgm:cxn modelId="{F5F95095-D563-433F-9B15-D6663F5F26BC}" srcId="{C1C6125C-1D5D-4F6D-90A1-069DAEB6F231}" destId="{AF25480C-071C-4F88-A2B5-537140805178}" srcOrd="1" destOrd="0" parTransId="{C9B728E5-C903-4FBF-BC69-8F9362B3C3B0}" sibTransId="{BBEBB711-28EB-4C7B-A15B-A464017F3FAD}"/>
    <dgm:cxn modelId="{5E67DDBE-9A1B-4DE8-8416-119138337F1B}" type="presOf" srcId="{48BA74AD-E1E5-4EEC-A289-824278BA487C}" destId="{7CA986AA-1A0B-4A6B-9391-25722ABAC7DE}" srcOrd="0" destOrd="2" presId="urn:microsoft.com/office/officeart/2005/8/layout/vList5"/>
    <dgm:cxn modelId="{0EEA2D53-E035-437E-84BF-E839ED946996}" type="presOf" srcId="{35B02B0D-070D-44A1-A15D-06D2634C7C10}" destId="{306DAA37-DA36-4B65-94B8-9945484A26A5}" srcOrd="0" destOrd="1" presId="urn:microsoft.com/office/officeart/2005/8/layout/vList5"/>
    <dgm:cxn modelId="{BAA85667-6F60-4950-94CF-15DC3811C5E9}" type="presOf" srcId="{9BE1B748-93A5-4CCD-97F6-C7F4E61C1DFE}" destId="{5ED6FB17-903A-4176-AAA9-497C699A9B7D}" srcOrd="0" destOrd="1" presId="urn:microsoft.com/office/officeart/2005/8/layout/vList5"/>
    <dgm:cxn modelId="{1A9BFAE7-2227-4BA0-A11D-1628D43E5030}" srcId="{221053C3-B280-4A9D-88F5-7D1551D8AED7}" destId="{9BE1B748-93A5-4CCD-97F6-C7F4E61C1DFE}" srcOrd="1" destOrd="0" parTransId="{1EEBBFBB-C384-4254-8C2B-855D0B2B4550}" sibTransId="{51E9AF93-7663-427F-B55F-22AF0BAEB683}"/>
    <dgm:cxn modelId="{05798D90-A61D-4990-9EC1-FD535884EB0E}" type="presOf" srcId="{3193A102-7AFE-4C67-A44E-B0298FBC43CB}" destId="{39B64246-8EF6-4A44-8E5A-1E36D71F0F6C}" srcOrd="0" destOrd="0" presId="urn:microsoft.com/office/officeart/2005/8/layout/vList5"/>
    <dgm:cxn modelId="{4DF864F8-48E3-41D9-8C1E-1D759BAD2738}" srcId="{219BD449-C82B-46FE-943D-F59DE53C6559}" destId="{91232E37-FDCE-4A8F-8EB7-1083B2194F4C}" srcOrd="0" destOrd="0" parTransId="{289B44F2-7FF1-458B-9F3C-DDB6357DEC9F}" sibTransId="{6D9D0D10-F3BE-49CD-BDD8-C15248F78F20}"/>
    <dgm:cxn modelId="{A86846CF-A3D0-48FE-A490-A5C5F29BCC45}" type="presOf" srcId="{7C17E7E0-8C3D-4C7A-9D6E-A3FDA4EA2B79}" destId="{65B0D415-D8A4-4DE8-839F-83B02504DA7C}" srcOrd="0" destOrd="0" presId="urn:microsoft.com/office/officeart/2005/8/layout/vList5"/>
    <dgm:cxn modelId="{A8F01860-9174-4713-8BEC-7DD9056A3A18}" srcId="{2247CC7E-3CB8-471A-8FF9-FE69BA489470}" destId="{3193A102-7AFE-4C67-A44E-B0298FBC43CB}" srcOrd="3" destOrd="0" parTransId="{B1FB4BFF-F3D5-4BF4-9FD8-7487A153FB43}" sibTransId="{A9822E16-5A5A-467E-9D15-F9039928647B}"/>
    <dgm:cxn modelId="{1EF3473C-84C4-4AC1-807E-B3178507E5EA}" type="presOf" srcId="{BA491642-5F05-46C6-B968-FBD9406E840C}" destId="{306DAA37-DA36-4B65-94B8-9945484A26A5}" srcOrd="0" destOrd="2" presId="urn:microsoft.com/office/officeart/2005/8/layout/vList5"/>
    <dgm:cxn modelId="{B1BE43EB-16A3-4614-88FC-1318EF523FF7}" srcId="{219BD449-C82B-46FE-943D-F59DE53C6559}" destId="{35B02B0D-070D-44A1-A15D-06D2634C7C10}" srcOrd="1" destOrd="0" parTransId="{9D412DA2-5279-4FA1-A57E-5D7B63E86DF5}" sibTransId="{C8703FEF-7784-49B8-AE6C-7A30C85093F7}"/>
    <dgm:cxn modelId="{90DD4F30-5B5B-40FB-9394-288888BEB4FD}" type="presOf" srcId="{2247CC7E-3CB8-471A-8FF9-FE69BA489470}" destId="{730D5B7E-018B-47B8-B0D4-1150F1EF4D61}" srcOrd="0" destOrd="0" presId="urn:microsoft.com/office/officeart/2005/8/layout/vList5"/>
    <dgm:cxn modelId="{7A47C7B6-1986-4011-9221-8DEA70B093A5}" type="presOf" srcId="{C1C6125C-1D5D-4F6D-90A1-069DAEB6F231}" destId="{E5E95926-C179-4FE6-B441-84703824C284}" srcOrd="0" destOrd="0" presId="urn:microsoft.com/office/officeart/2005/8/layout/vList5"/>
    <dgm:cxn modelId="{622CC4D2-3818-40BD-9B88-66D9064EAE84}" type="presParOf" srcId="{730D5B7E-018B-47B8-B0D4-1150F1EF4D61}" destId="{1CED5CB8-4E89-45D7-97D1-C5840F1D578E}" srcOrd="0" destOrd="0" presId="urn:microsoft.com/office/officeart/2005/8/layout/vList5"/>
    <dgm:cxn modelId="{4FB68C5D-80BD-49B0-A0B9-B1712E7BD707}" type="presParOf" srcId="{1CED5CB8-4E89-45D7-97D1-C5840F1D578E}" destId="{9F41C635-A7B4-4C28-8F28-0314F95263D6}" srcOrd="0" destOrd="0" presId="urn:microsoft.com/office/officeart/2005/8/layout/vList5"/>
    <dgm:cxn modelId="{1400821D-693E-40F9-BEE7-1EBC05E6AC9F}" type="presParOf" srcId="{1CED5CB8-4E89-45D7-97D1-C5840F1D578E}" destId="{5ED6FB17-903A-4176-AAA9-497C699A9B7D}" srcOrd="1" destOrd="0" presId="urn:microsoft.com/office/officeart/2005/8/layout/vList5"/>
    <dgm:cxn modelId="{3AC8283E-B9FB-4D85-8EEC-793F63EF4112}" type="presParOf" srcId="{730D5B7E-018B-47B8-B0D4-1150F1EF4D61}" destId="{ECC95176-D63D-401D-A8D0-1915BAFC71DC}" srcOrd="1" destOrd="0" presId="urn:microsoft.com/office/officeart/2005/8/layout/vList5"/>
    <dgm:cxn modelId="{80015FA6-1913-476A-AF36-B729E262EDE3}" type="presParOf" srcId="{730D5B7E-018B-47B8-B0D4-1150F1EF4D61}" destId="{1B9B13AF-1EB5-4DFF-B406-202C533E2010}" srcOrd="2" destOrd="0" presId="urn:microsoft.com/office/officeart/2005/8/layout/vList5"/>
    <dgm:cxn modelId="{66FAEDFC-EC80-44B2-9C52-5E8EA0E1E8E7}" type="presParOf" srcId="{1B9B13AF-1EB5-4DFF-B406-202C533E2010}" destId="{E5E95926-C179-4FE6-B441-84703824C284}" srcOrd="0" destOrd="0" presId="urn:microsoft.com/office/officeart/2005/8/layout/vList5"/>
    <dgm:cxn modelId="{79E5F3BB-FC09-4889-9708-AD85C7AF07CD}" type="presParOf" srcId="{1B9B13AF-1EB5-4DFF-B406-202C533E2010}" destId="{65B0D415-D8A4-4DE8-839F-83B02504DA7C}" srcOrd="1" destOrd="0" presId="urn:microsoft.com/office/officeart/2005/8/layout/vList5"/>
    <dgm:cxn modelId="{CBC36CB0-6E9A-4D30-B70B-CA4828B24E87}" type="presParOf" srcId="{730D5B7E-018B-47B8-B0D4-1150F1EF4D61}" destId="{D528EDEE-ADD3-47FB-8FA8-CEE634DE2303}" srcOrd="3" destOrd="0" presId="urn:microsoft.com/office/officeart/2005/8/layout/vList5"/>
    <dgm:cxn modelId="{7AA82EF7-59A5-4800-9B04-DDE9D2777094}" type="presParOf" srcId="{730D5B7E-018B-47B8-B0D4-1150F1EF4D61}" destId="{6AA70036-81CC-489D-AC96-CC919399D6FF}" srcOrd="4" destOrd="0" presId="urn:microsoft.com/office/officeart/2005/8/layout/vList5"/>
    <dgm:cxn modelId="{0DB6BCBA-8B2D-4B5A-B22F-756F6CE61B9A}" type="presParOf" srcId="{6AA70036-81CC-489D-AC96-CC919399D6FF}" destId="{030F7594-8BDB-4295-A390-FA5C3E6C2F2D}" srcOrd="0" destOrd="0" presId="urn:microsoft.com/office/officeart/2005/8/layout/vList5"/>
    <dgm:cxn modelId="{23CA18F4-EE4A-46D5-B1BB-CEB3DA151553}" type="presParOf" srcId="{6AA70036-81CC-489D-AC96-CC919399D6FF}" destId="{306DAA37-DA36-4B65-94B8-9945484A26A5}" srcOrd="1" destOrd="0" presId="urn:microsoft.com/office/officeart/2005/8/layout/vList5"/>
    <dgm:cxn modelId="{11F3CC91-B2EB-4496-B1B5-3373ECCBD0B6}" type="presParOf" srcId="{730D5B7E-018B-47B8-B0D4-1150F1EF4D61}" destId="{CC5B15C2-D879-4407-89D9-0A600342E41A}" srcOrd="5" destOrd="0" presId="urn:microsoft.com/office/officeart/2005/8/layout/vList5"/>
    <dgm:cxn modelId="{DF87B62F-A7E0-4093-8BEE-82621BF80A16}" type="presParOf" srcId="{730D5B7E-018B-47B8-B0D4-1150F1EF4D61}" destId="{9B5596D7-4F56-4D93-BC0B-5CDAE062DFF0}" srcOrd="6" destOrd="0" presId="urn:microsoft.com/office/officeart/2005/8/layout/vList5"/>
    <dgm:cxn modelId="{D3B089AD-D48D-45B8-8D38-C9600AFE125F}" type="presParOf" srcId="{9B5596D7-4F56-4D93-BC0B-5CDAE062DFF0}" destId="{39B64246-8EF6-4A44-8E5A-1E36D71F0F6C}" srcOrd="0" destOrd="0" presId="urn:microsoft.com/office/officeart/2005/8/layout/vList5"/>
    <dgm:cxn modelId="{86F91ED6-161C-486F-925D-3C6659F7524D}" type="presParOf" srcId="{9B5596D7-4F56-4D93-BC0B-5CDAE062DFF0}" destId="{7CA986AA-1A0B-4A6B-9391-25722ABAC7D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6FB17-903A-4176-AAA9-497C699A9B7D}">
      <dsp:nvSpPr>
        <dsp:cNvPr id="0" name=""/>
        <dsp:cNvSpPr/>
      </dsp:nvSpPr>
      <dsp:spPr>
        <a:xfrm rot="5400000">
          <a:off x="4200609" y="-1567380"/>
          <a:ext cx="1043516" cy="4444581"/>
        </a:xfrm>
        <a:prstGeom prst="round2Same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Deploy in minutes</a:t>
          </a:r>
        </a:p>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Shorter development cycles</a:t>
          </a:r>
        </a:p>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Building blocks allow quick value (and failure)</a:t>
          </a:r>
        </a:p>
      </dsp:txBody>
      <dsp:txXfrm rot="-5400000">
        <a:off x="2500077" y="184092"/>
        <a:ext cx="4393641" cy="941636"/>
      </dsp:txXfrm>
    </dsp:sp>
    <dsp:sp modelId="{9F41C635-A7B4-4C28-8F28-0314F95263D6}">
      <dsp:nvSpPr>
        <dsp:cNvPr id="0" name=""/>
        <dsp:cNvSpPr/>
      </dsp:nvSpPr>
      <dsp:spPr>
        <a:xfrm>
          <a:off x="0" y="2711"/>
          <a:ext cx="2500077" cy="1304395"/>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kern="1200" dirty="0">
              <a:latin typeface="+mn-lt"/>
              <a:cs typeface="Segoe UI Light" panose="020B0502040204020203" pitchFamily="34" charset="0"/>
            </a:rPr>
            <a:t>QUICK &amp; EASY</a:t>
          </a:r>
        </a:p>
      </dsp:txBody>
      <dsp:txXfrm>
        <a:off x="63675" y="66386"/>
        <a:ext cx="2372727" cy="1177045"/>
      </dsp:txXfrm>
    </dsp:sp>
    <dsp:sp modelId="{65B0D415-D8A4-4DE8-839F-83B02504DA7C}">
      <dsp:nvSpPr>
        <dsp:cNvPr id="0" name=""/>
        <dsp:cNvSpPr/>
      </dsp:nvSpPr>
      <dsp:spPr>
        <a:xfrm rot="5400000">
          <a:off x="4200609" y="-197765"/>
          <a:ext cx="1043516" cy="4444581"/>
        </a:xfrm>
        <a:prstGeom prst="round2SameRect">
          <a:avLst/>
        </a:prstGeom>
        <a:solidFill>
          <a:schemeClr val="accent4">
            <a:tint val="40000"/>
            <a:alpha val="90000"/>
            <a:hueOff val="266689"/>
            <a:satOff val="13583"/>
            <a:lumOff val="863"/>
            <a:alphaOff val="0"/>
          </a:schemeClr>
        </a:solidFill>
        <a:ln w="10795" cap="flat" cmpd="sng" algn="ctr">
          <a:solidFill>
            <a:schemeClr val="accent4">
              <a:tint val="40000"/>
              <a:alpha val="90000"/>
              <a:hueOff val="266689"/>
              <a:satOff val="13583"/>
              <a:lumOff val="8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GB" sz="1700" kern="1200">
              <a:latin typeface="Segoe UI Light" panose="020B0502040204020203" pitchFamily="34" charset="0"/>
              <a:cs typeface="Segoe UI Light" panose="020B0502040204020203" pitchFamily="34" charset="0"/>
            </a:rPr>
            <a:t>Scale/burst </a:t>
          </a:r>
          <a:r>
            <a:rPr lang="en-GB" sz="1700" kern="1200" dirty="0">
              <a:latin typeface="Segoe UI Light" panose="020B0502040204020203" pitchFamily="34" charset="0"/>
              <a:cs typeface="Segoe UI Light" panose="020B0502040204020203" pitchFamily="34" charset="0"/>
            </a:rPr>
            <a:t>to your needs</a:t>
          </a:r>
        </a:p>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Global Coverage for global scale</a:t>
          </a:r>
        </a:p>
      </dsp:txBody>
      <dsp:txXfrm rot="-5400000">
        <a:off x="2500077" y="1553707"/>
        <a:ext cx="4393641" cy="941636"/>
      </dsp:txXfrm>
    </dsp:sp>
    <dsp:sp modelId="{E5E95926-C179-4FE6-B441-84703824C284}">
      <dsp:nvSpPr>
        <dsp:cNvPr id="0" name=""/>
        <dsp:cNvSpPr/>
      </dsp:nvSpPr>
      <dsp:spPr>
        <a:xfrm>
          <a:off x="0" y="1372327"/>
          <a:ext cx="2500077" cy="1304395"/>
        </a:xfrm>
        <a:prstGeom prst="roundRect">
          <a:avLst/>
        </a:prstGeom>
        <a:solidFill>
          <a:schemeClr val="accent4">
            <a:hueOff val="331535"/>
            <a:satOff val="0"/>
            <a:lumOff val="22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kern="1200" dirty="0">
              <a:latin typeface="+mn-lt"/>
              <a:cs typeface="Segoe UI Light" panose="020B0502040204020203" pitchFamily="34" charset="0"/>
            </a:rPr>
            <a:t>ELASTIC SCALE</a:t>
          </a:r>
        </a:p>
      </dsp:txBody>
      <dsp:txXfrm>
        <a:off x="63675" y="1436002"/>
        <a:ext cx="2372727" cy="1177045"/>
      </dsp:txXfrm>
    </dsp:sp>
    <dsp:sp modelId="{306DAA37-DA36-4B65-94B8-9945484A26A5}">
      <dsp:nvSpPr>
        <dsp:cNvPr id="0" name=""/>
        <dsp:cNvSpPr/>
      </dsp:nvSpPr>
      <dsp:spPr>
        <a:xfrm rot="5400000">
          <a:off x="4200609" y="1171850"/>
          <a:ext cx="1043516" cy="4444581"/>
        </a:xfrm>
        <a:prstGeom prst="round2SameRect">
          <a:avLst/>
        </a:prstGeom>
        <a:solidFill>
          <a:schemeClr val="accent4">
            <a:tint val="40000"/>
            <a:alpha val="90000"/>
            <a:hueOff val="533379"/>
            <a:satOff val="27166"/>
            <a:lumOff val="1725"/>
            <a:alphaOff val="0"/>
          </a:schemeClr>
        </a:solidFill>
        <a:ln w="10795" cap="flat" cmpd="sng" algn="ctr">
          <a:solidFill>
            <a:schemeClr val="accent4">
              <a:tint val="40000"/>
              <a:alpha val="90000"/>
              <a:hueOff val="533379"/>
              <a:satOff val="27166"/>
              <a:lumOff val="17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No upfront costs</a:t>
          </a:r>
        </a:p>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No long-term commitments</a:t>
          </a:r>
        </a:p>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No wasted, under-used capacity</a:t>
          </a:r>
        </a:p>
      </dsp:txBody>
      <dsp:txXfrm rot="-5400000">
        <a:off x="2500077" y="2923322"/>
        <a:ext cx="4393641" cy="941636"/>
      </dsp:txXfrm>
    </dsp:sp>
    <dsp:sp modelId="{030F7594-8BDB-4295-A390-FA5C3E6C2F2D}">
      <dsp:nvSpPr>
        <dsp:cNvPr id="0" name=""/>
        <dsp:cNvSpPr/>
      </dsp:nvSpPr>
      <dsp:spPr>
        <a:xfrm>
          <a:off x="0" y="2741943"/>
          <a:ext cx="2500077" cy="1304395"/>
        </a:xfrm>
        <a:prstGeom prst="roundRect">
          <a:avLst/>
        </a:prstGeom>
        <a:solidFill>
          <a:schemeClr val="accent4">
            <a:hueOff val="663070"/>
            <a:satOff val="0"/>
            <a:lumOff val="45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kern="1200" dirty="0">
              <a:latin typeface="+mn-lt"/>
              <a:cs typeface="Segoe UI Light" panose="020B0502040204020203" pitchFamily="34" charset="0"/>
            </a:rPr>
            <a:t>ECONOMICS</a:t>
          </a:r>
        </a:p>
      </dsp:txBody>
      <dsp:txXfrm>
        <a:off x="63675" y="2805618"/>
        <a:ext cx="2372727" cy="1177045"/>
      </dsp:txXfrm>
    </dsp:sp>
    <dsp:sp modelId="{7CA986AA-1A0B-4A6B-9391-25722ABAC7DE}">
      <dsp:nvSpPr>
        <dsp:cNvPr id="0" name=""/>
        <dsp:cNvSpPr/>
      </dsp:nvSpPr>
      <dsp:spPr>
        <a:xfrm rot="5400000">
          <a:off x="4200609" y="2541466"/>
          <a:ext cx="1043516" cy="4444581"/>
        </a:xfrm>
        <a:prstGeom prst="round2SameRect">
          <a:avLst/>
        </a:prstGeom>
        <a:solidFill>
          <a:schemeClr val="accent4">
            <a:tint val="40000"/>
            <a:alpha val="90000"/>
            <a:hueOff val="800068"/>
            <a:satOff val="40749"/>
            <a:lumOff val="2588"/>
            <a:alphaOff val="0"/>
          </a:schemeClr>
        </a:solidFill>
        <a:ln w="10795" cap="flat" cmpd="sng" algn="ctr">
          <a:solidFill>
            <a:schemeClr val="accent4">
              <a:tint val="40000"/>
              <a:alpha val="90000"/>
              <a:hueOff val="800068"/>
              <a:satOff val="40749"/>
              <a:lumOff val="25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Engage customers with Web/Mobile apps</a:t>
          </a:r>
        </a:p>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Unlock insights with Big Data &amp; ML</a:t>
          </a:r>
        </a:p>
        <a:p>
          <a:pPr marL="171450" lvl="1" indent="-171450" algn="l" defTabSz="755650">
            <a:lnSpc>
              <a:spcPct val="90000"/>
            </a:lnSpc>
            <a:spcBef>
              <a:spcPct val="0"/>
            </a:spcBef>
            <a:spcAft>
              <a:spcPct val="15000"/>
            </a:spcAft>
            <a:buChar char="•"/>
          </a:pPr>
          <a:r>
            <a:rPr lang="en-GB" sz="1700" kern="1200" dirty="0">
              <a:latin typeface="Segoe UI Light" panose="020B0502040204020203" pitchFamily="34" charset="0"/>
              <a:cs typeface="Segoe UI Light" panose="020B0502040204020203" pitchFamily="34" charset="0"/>
            </a:rPr>
            <a:t>Create your own Internet of Things (</a:t>
          </a:r>
          <a:r>
            <a:rPr lang="en-GB" sz="1700" kern="1200" dirty="0" err="1">
              <a:latin typeface="Segoe UI Light" panose="020B0502040204020203" pitchFamily="34" charset="0"/>
              <a:cs typeface="Segoe UI Light" panose="020B0502040204020203" pitchFamily="34" charset="0"/>
            </a:rPr>
            <a:t>IoT</a:t>
          </a:r>
          <a:r>
            <a:rPr lang="en-GB" sz="1700" kern="1200" dirty="0">
              <a:latin typeface="Segoe UI Light" panose="020B0502040204020203" pitchFamily="34" charset="0"/>
              <a:cs typeface="Segoe UI Light" panose="020B0502040204020203" pitchFamily="34" charset="0"/>
            </a:rPr>
            <a:t>)</a:t>
          </a:r>
        </a:p>
      </dsp:txBody>
      <dsp:txXfrm rot="-5400000">
        <a:off x="2500077" y="4292938"/>
        <a:ext cx="4393641" cy="941636"/>
      </dsp:txXfrm>
    </dsp:sp>
    <dsp:sp modelId="{39B64246-8EF6-4A44-8E5A-1E36D71F0F6C}">
      <dsp:nvSpPr>
        <dsp:cNvPr id="0" name=""/>
        <dsp:cNvSpPr/>
      </dsp:nvSpPr>
      <dsp:spPr>
        <a:xfrm>
          <a:off x="0" y="4111559"/>
          <a:ext cx="2500077" cy="1304395"/>
        </a:xfrm>
        <a:prstGeom prst="roundRect">
          <a:avLst/>
        </a:prstGeom>
        <a:solidFill>
          <a:schemeClr val="accent4">
            <a:hueOff val="994605"/>
            <a:satOff val="0"/>
            <a:lumOff val="686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kern="1200" dirty="0">
              <a:latin typeface="+mn-lt"/>
              <a:cs typeface="Segoe UI Light" panose="020B0502040204020203" pitchFamily="34" charset="0"/>
            </a:rPr>
            <a:t>CREATE VALUE</a:t>
          </a:r>
        </a:p>
      </dsp:txBody>
      <dsp:txXfrm>
        <a:off x="63675" y="4175234"/>
        <a:ext cx="2372727" cy="11770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B8565-D224-46D9-82A9-82AAC7130D9E}" type="datetimeFigureOut">
              <a:rPr lang="en-GB" smtClean="0"/>
              <a:t>09/03/2016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50DED-DCA7-4FEB-963B-213043C0BDDE}" type="slidenum">
              <a:rPr lang="en-GB" smtClean="0"/>
              <a:t>‹#›</a:t>
            </a:fld>
            <a:endParaRPr lang="en-GB"/>
          </a:p>
        </p:txBody>
      </p:sp>
    </p:spTree>
    <p:extLst>
      <p:ext uri="{BB962C8B-B14F-4D97-AF65-F5344CB8AC3E}">
        <p14:creationId xmlns:p14="http://schemas.microsoft.com/office/powerpoint/2010/main" val="187047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ctr"/>
            <a:endParaRPr lang="en-GB"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587329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3899853" y="8685213"/>
            <a:ext cx="2971800" cy="458787"/>
          </a:xfrm>
        </p:spPr>
        <p:txBody>
          <a:bodyPr/>
          <a:lstStyle/>
          <a:p>
            <a:fld id="{856F513D-5236-45F9-882F-5730FEC199D4}" type="slidenum">
              <a:rPr lang="en-GB" smtClean="0"/>
              <a:t>4</a:t>
            </a:fld>
            <a:endParaRPr lang="en-GB"/>
          </a:p>
        </p:txBody>
      </p:sp>
    </p:spTree>
    <p:extLst>
      <p:ext uri="{BB962C8B-B14F-4D97-AF65-F5344CB8AC3E}">
        <p14:creationId xmlns:p14="http://schemas.microsoft.com/office/powerpoint/2010/main" val="83484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3899853" y="8685213"/>
            <a:ext cx="2971800" cy="458787"/>
          </a:xfrm>
        </p:spPr>
        <p:txBody>
          <a:bodyPr/>
          <a:lstStyle/>
          <a:p>
            <a:fld id="{856F513D-5236-45F9-882F-5730FEC199D4}" type="slidenum">
              <a:rPr lang="en-GB" smtClean="0"/>
              <a:t>5</a:t>
            </a:fld>
            <a:endParaRPr lang="en-GB"/>
          </a:p>
        </p:txBody>
      </p:sp>
    </p:spTree>
    <p:extLst>
      <p:ext uri="{BB962C8B-B14F-4D97-AF65-F5344CB8AC3E}">
        <p14:creationId xmlns:p14="http://schemas.microsoft.com/office/powerpoint/2010/main" val="118192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endParaRPr lang="en-US" sz="1400" baseline="0" dirty="0"/>
          </a:p>
        </p:txBody>
      </p:sp>
      <p:sp>
        <p:nvSpPr>
          <p:cNvPr id="4" name="Header Placeholder 3"/>
          <p:cNvSpPr>
            <a:spLocks noGrp="1"/>
          </p:cNvSpPr>
          <p:nvPr>
            <p:ph type="hdr" sz="quarter"/>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4"/>
          </p:nvPr>
        </p:nvSpPr>
        <p:spPr/>
        <p:txBody>
          <a:bodyPr/>
          <a:lstStyle/>
          <a:p>
            <a:pPr marL="0" marR="0" lvl="0" indent="0" defTabSz="9310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F7733D6C-4BFC-AD4C-B77E-9F18E9698CDB}" type="datetime1">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
        <p:nvSpPr>
          <p:cNvPr id="7" name="Slide Number Placeholder 6"/>
          <p:cNvSpPr>
            <a:spLocks noGrp="1"/>
          </p:cNvSpPr>
          <p:nvPr>
            <p:ph type="sldNum" sz="quarter" idx="5"/>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56730852-60DF-A64A-BAD3-05EA9A4B1A18}" type="slidenum">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Tree>
    <p:extLst>
      <p:ext uri="{BB962C8B-B14F-4D97-AF65-F5344CB8AC3E}">
        <p14:creationId xmlns:p14="http://schemas.microsoft.com/office/powerpoint/2010/main" val="3541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942344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29685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800" dirty="0">
              <a:solidFill>
                <a:schemeClr val="bg1"/>
              </a:solidFill>
              <a:latin typeface="Segoe UI" pitchFamily="34" charset="0"/>
            </a:endParaRPr>
          </a:p>
        </p:txBody>
      </p:sp>
      <p:sp>
        <p:nvSpPr>
          <p:cNvPr id="4" name="Slide Number Placeholder 3"/>
          <p:cNvSpPr>
            <a:spLocks noGrp="1"/>
          </p:cNvSpPr>
          <p:nvPr>
            <p:ph type="sldNum" sz="quarter" idx="10"/>
          </p:nvPr>
        </p:nvSpPr>
        <p:spPr/>
        <p:txBody>
          <a:bodyPr/>
          <a:lstStyle/>
          <a:p>
            <a:pPr defTabSz="932688">
              <a:defRPr/>
            </a:pPr>
            <a:fld id="{36DAC288-28CF-40C3-A408-271E9A37F250}" type="slidenum">
              <a:rPr lang="en-US" sz="900">
                <a:solidFill>
                  <a:prstClr val="black"/>
                </a:solidFill>
                <a:latin typeface="Arial"/>
                <a:cs typeface="Arial" pitchFamily="34" charset="0"/>
              </a:rPr>
              <a:pPr defTabSz="932688">
                <a:defRPr/>
              </a:pPr>
              <a:t>13</a:t>
            </a:fld>
            <a:endParaRPr lang="en-US" sz="900">
              <a:solidFill>
                <a:prstClr val="black"/>
              </a:solidFill>
              <a:latin typeface="Arial"/>
              <a:cs typeface="Arial" pitchFamily="34" charset="0"/>
            </a:endParaRPr>
          </a:p>
        </p:txBody>
      </p:sp>
    </p:spTree>
    <p:extLst>
      <p:ext uri="{BB962C8B-B14F-4D97-AF65-F5344CB8AC3E}">
        <p14:creationId xmlns:p14="http://schemas.microsoft.com/office/powerpoint/2010/main" val="3172661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02932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5214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214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1E7261-6B3F-441E-81DF-11969571496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0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8.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296642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230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52783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2621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5910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62891282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91577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647400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385416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95975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448925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5713325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6111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97509173"/>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95246959"/>
      </p:ext>
    </p:extLst>
  </p:cSld>
  <p:clrMapOvr>
    <a:masterClrMapping/>
  </p:clrMapOvr>
  <p:transition advClick="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030762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039566"/>
      </p:ext>
    </p:extLst>
  </p:cSld>
  <p:clrMapOvr>
    <a:masterClrMapping/>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133920"/>
      </p:ext>
    </p:extLst>
  </p:cSld>
  <p:clrMapOvr>
    <a:masterClrMapping/>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9752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073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0348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23383"/>
      </p:ext>
    </p:extLst>
  </p:cSld>
  <p:clrMapOvr>
    <a:masterClrMapping/>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0113662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9860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13880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lang="en-GB">
                <a:solidFill>
                  <a:srgbClr val="505050"/>
                </a:solidFill>
              </a:rPr>
              <a:t>#UKDXAzure</a:t>
            </a:r>
            <a:endParaRPr dirty="0">
              <a:solidFill>
                <a:srgbClr val="505050"/>
              </a:solidFill>
            </a:endParaRP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GB" smtClean="0">
                <a:solidFill>
                  <a:srgbClr val="505050"/>
                </a:solidFill>
              </a:rPr>
              <a:pPr defTabSz="914523"/>
              <a:t>‹#›</a:t>
            </a:fld>
            <a:endParaRPr lang="en-GB" dirty="0">
              <a:solidFill>
                <a:srgbClr val="505050"/>
              </a:solidFill>
            </a:endParaRPr>
          </a:p>
        </p:txBody>
      </p:sp>
    </p:spTree>
    <p:extLst>
      <p:ext uri="{BB962C8B-B14F-4D97-AF65-F5344CB8AC3E}">
        <p14:creationId xmlns:p14="http://schemas.microsoft.com/office/powerpoint/2010/main" val="36185691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27255315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59787617"/>
      </p:ext>
    </p:extLst>
  </p:cSld>
  <p:clrMapOvr>
    <a:masterClrMapping/>
  </p:clrMapOvr>
  <p:transition advClick="0">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602129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61"/>
            <a:ext cx="3859607" cy="134483"/>
          </a:xfrm>
          <a:prstGeom prst="rect">
            <a:avLst/>
          </a:prstGeom>
        </p:spPr>
        <p:txBody>
          <a:bodyPr/>
          <a:lstStyle>
            <a:lvl1pPr>
              <a:defRPr>
                <a:solidFill>
                  <a:schemeClr val="tx2"/>
                </a:solidFill>
              </a:defRPr>
            </a:lvl1pPr>
          </a:lstStyle>
          <a:p>
            <a:pPr defTabSz="914192"/>
            <a:r>
              <a:rPr lang="en-US">
                <a:solidFill>
                  <a:srgbClr val="505050"/>
                </a:solidFill>
              </a:rPr>
              <a:t>#UKDXAzure</a:t>
            </a:r>
            <a:endParaRPr lang="en-US" dirty="0">
              <a:solidFill>
                <a:srgbClr val="505050"/>
              </a:solidFill>
            </a:endParaRPr>
          </a:p>
        </p:txBody>
      </p:sp>
      <p:sp>
        <p:nvSpPr>
          <p:cNvPr id="6" name="Slide Number Placeholder 5"/>
          <p:cNvSpPr>
            <a:spLocks noGrp="1"/>
          </p:cNvSpPr>
          <p:nvPr>
            <p:ph type="sldNum" sz="quarter" idx="12"/>
          </p:nvPr>
        </p:nvSpPr>
        <p:spPr>
          <a:xfrm>
            <a:off x="11367180" y="6437261"/>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3"/>
          </p:nvPr>
        </p:nvSpPr>
        <p:spPr>
          <a:xfrm>
            <a:off x="269240" y="361911"/>
            <a:ext cx="10757098" cy="1004683"/>
          </a:xfrm>
          <a:prstGeom prst="rect">
            <a:avLst/>
          </a:prstGeom>
        </p:spPr>
        <p:txBody>
          <a:bodyPr lIns="146304" tIns="91440" rIns="146304" bIns="91440">
            <a:noAutofit/>
          </a:bodyPr>
          <a:lstStyle>
            <a:lvl1pPr marL="0" indent="0">
              <a:lnSpc>
                <a:spcPct val="90000"/>
              </a:lnSpc>
              <a:spcBef>
                <a:spcPts val="1058"/>
              </a:spcBef>
              <a:spcAft>
                <a:spcPts val="2117"/>
              </a:spcAft>
              <a:buFontTx/>
              <a:buNone/>
              <a:defRPr lang="en-US" sz="4318" b="0" i="0" kern="1200" spc="0" baseline="0" dirty="0" smtClean="0">
                <a:solidFill>
                  <a:schemeClr val="tx2"/>
                </a:solidFill>
                <a:latin typeface="+mj-lt"/>
                <a:ea typeface="+mn-ea"/>
                <a:cs typeface="+mn-cs"/>
              </a:defRPr>
            </a:lvl1pPr>
          </a:lstStyle>
          <a:p>
            <a:pPr marL="0" marR="0" lvl="0" indent="0" algn="l" defTabSz="822696" rtl="0" eaLnBrk="1" fontAlgn="auto" latinLnBrk="0" hangingPunct="1">
              <a:lnSpc>
                <a:spcPct val="90000"/>
              </a:lnSpc>
              <a:spcBef>
                <a:spcPts val="1058"/>
              </a:spcBef>
              <a:spcAft>
                <a:spcPts val="2117"/>
              </a:spcAft>
              <a:buClrTx/>
              <a:buSzPct val="90000"/>
              <a:buFontTx/>
              <a:buNone/>
              <a:tabLst/>
            </a:pPr>
            <a:r>
              <a:rPr lang="en-US" dirty="0"/>
              <a:t>Click to edit Master text styles</a:t>
            </a:r>
          </a:p>
        </p:txBody>
      </p:sp>
    </p:spTree>
    <p:extLst>
      <p:ext uri="{BB962C8B-B14F-4D97-AF65-F5344CB8AC3E}">
        <p14:creationId xmlns:p14="http://schemas.microsoft.com/office/powerpoint/2010/main" val="397087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6774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08" y="6477875"/>
            <a:ext cx="761999" cy="380126"/>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3629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r>
              <a:rPr lang="en-US">
                <a:solidFill>
                  <a:srgbClr val="505050"/>
                </a:solidFill>
              </a:rPr>
              <a:t>#UKDXAzure</a:t>
            </a:r>
            <a:endParaRPr lang="en-US" dirty="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276265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bwMode="auto">
          <a:xfrm>
            <a:off x="269239" y="291073"/>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algn="ctr" defTabSz="91393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8"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1"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58"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112" indent="0" algn="ctr">
              <a:buNone/>
              <a:defRPr>
                <a:solidFill>
                  <a:schemeClr val="tx1">
                    <a:tint val="75000"/>
                  </a:schemeClr>
                </a:solidFill>
              </a:defRPr>
            </a:lvl2pPr>
            <a:lvl3pPr marL="896225" indent="0" algn="ctr">
              <a:buNone/>
              <a:defRPr>
                <a:solidFill>
                  <a:schemeClr val="tx1">
                    <a:tint val="75000"/>
                  </a:schemeClr>
                </a:solidFill>
              </a:defRPr>
            </a:lvl3pPr>
            <a:lvl4pPr marL="1344336" indent="0" algn="ctr">
              <a:buNone/>
              <a:defRPr>
                <a:solidFill>
                  <a:schemeClr val="tx1">
                    <a:tint val="75000"/>
                  </a:schemeClr>
                </a:solidFill>
              </a:defRPr>
            </a:lvl4pPr>
            <a:lvl5pPr marL="1792450" indent="0" algn="ctr">
              <a:buNone/>
              <a:defRPr>
                <a:solidFill>
                  <a:schemeClr val="tx1">
                    <a:tint val="75000"/>
                  </a:schemeClr>
                </a:solidFill>
              </a:defRPr>
            </a:lvl5pPr>
            <a:lvl6pPr marL="2240563" indent="0" algn="ctr">
              <a:buNone/>
              <a:defRPr>
                <a:solidFill>
                  <a:schemeClr val="tx1">
                    <a:tint val="75000"/>
                  </a:schemeClr>
                </a:solidFill>
              </a:defRPr>
            </a:lvl6pPr>
            <a:lvl7pPr marL="2688675" indent="0" algn="ctr">
              <a:buNone/>
              <a:defRPr>
                <a:solidFill>
                  <a:schemeClr val="tx1">
                    <a:tint val="75000"/>
                  </a:schemeClr>
                </a:solidFill>
              </a:defRPr>
            </a:lvl7pPr>
            <a:lvl8pPr marL="3136786" indent="0" algn="ctr">
              <a:buNone/>
              <a:defRPr>
                <a:solidFill>
                  <a:schemeClr val="tx1">
                    <a:tint val="75000"/>
                  </a:schemeClr>
                </a:solidFill>
              </a:defRPr>
            </a:lvl8pPr>
            <a:lvl9pPr marL="358489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8953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481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873796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GB"/>
              <a:t>#UKDXAzure</a:t>
            </a:r>
            <a:endParaRP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895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GB"/>
              <a:t>#UKDXAzure</a:t>
            </a:r>
            <a:endParaRP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6220752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481884449"/>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09347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13065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9116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a:t>#UKDXAzure</a:t>
            </a:r>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1500154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#UKDXAzure</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294114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3648320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9679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230993567"/>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7C03358-C417-44E4-B4C5-2CB440AA283D}" type="datetimeFigureOut">
              <a:rPr lang="en-GB" smtClean="0"/>
              <a:t>09/03/2016</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3B0E6387-7DDB-49B8-B52F-C46DFBEE1725}" type="slidenum">
              <a:rPr lang="en-GB" smtClean="0"/>
              <a:t>‹#›</a:t>
            </a:fld>
            <a:endParaRPr lang="en-GB" dirty="0"/>
          </a:p>
        </p:txBody>
      </p:sp>
    </p:spTree>
    <p:extLst>
      <p:ext uri="{BB962C8B-B14F-4D97-AF65-F5344CB8AC3E}">
        <p14:creationId xmlns:p14="http://schemas.microsoft.com/office/powerpoint/2010/main" val="158136520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920335"/>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00064"/>
      </p:ext>
    </p:extLst>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42808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1">
                <a:gradFill>
                  <a:gsLst>
                    <a:gs pos="8333">
                      <a:schemeClr val="bg1"/>
                    </a:gs>
                    <a:gs pos="90000">
                      <a:schemeClr val="bg1"/>
                    </a:gs>
                  </a:gsLst>
                  <a:lin ang="5400000" scaled="0"/>
                </a:gradFill>
              </a:defRPr>
            </a:lvl2pPr>
            <a:lvl3pPr marL="224097" indent="0">
              <a:buNone/>
              <a:defRPr>
                <a:gradFill>
                  <a:gsLst>
                    <a:gs pos="8333">
                      <a:schemeClr val="bg1"/>
                    </a:gs>
                    <a:gs pos="90000">
                      <a:schemeClr val="bg1"/>
                    </a:gs>
                  </a:gsLst>
                  <a:lin ang="5400000" scaled="0"/>
                </a:gradFill>
              </a:defRPr>
            </a:lvl3pPr>
            <a:lvl4pPr marL="448193" indent="0">
              <a:buNone/>
              <a:defRPr>
                <a:gradFill>
                  <a:gsLst>
                    <a:gs pos="8333">
                      <a:schemeClr val="bg1"/>
                    </a:gs>
                    <a:gs pos="90000">
                      <a:schemeClr val="bg1"/>
                    </a:gs>
                  </a:gsLst>
                  <a:lin ang="5400000" scaled="0"/>
                </a:gradFill>
              </a:defRPr>
            </a:lvl4pPr>
            <a:lvl5pPr marL="672290" indent="0">
              <a:buNone/>
              <a:defRPr>
                <a:gradFill>
                  <a:gsLst>
                    <a:gs pos="8333">
                      <a:schemeClr val="bg1"/>
                    </a:gs>
                    <a:gs pos="9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6998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04165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165320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865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3768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5657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8068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76110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174477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6116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3536111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08644501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93913725"/>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9322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909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20267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98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78D7"/>
        </a:solidFill>
        <a:effectLst/>
      </p:bgPr>
    </p:bg>
    <p:spTree>
      <p:nvGrpSpPr>
        <p:cNvPr id="1" name=""/>
        <p:cNvGrpSpPr/>
        <p:nvPr/>
      </p:nvGrpSpPr>
      <p:grpSpPr>
        <a:xfrm>
          <a:off x="0" y="0"/>
          <a:ext cx="0" cy="0"/>
          <a:chOff x="0" y="0"/>
          <a:chExt cx="0" cy="0"/>
        </a:xfrm>
      </p:grpSpPr>
      <p:pic>
        <p:nvPicPr>
          <p:cNvPr id="21"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269239" y="257692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2724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67683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86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27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02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44223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eaLnBrk="0" hangingPunct="0">
              <a:defRPr/>
            </a:pPr>
            <a:r>
              <a:rPr lang="en-US" sz="686" dirty="0">
                <a:gradFill>
                  <a:gsLst>
                    <a:gs pos="0">
                      <a:srgbClr val="505050"/>
                    </a:gs>
                    <a:gs pos="100000">
                      <a:srgbClr val="505050"/>
                    </a:gs>
                  </a:gsLst>
                  <a:lin ang="5400000" scaled="0"/>
                </a:gradFill>
                <a:ea typeface="MS PGothic" panose="020B0600070205080204" pitchFamily="34" charset="-128"/>
                <a:cs typeface="Segoe UI" pitchFamily="34" charset="0"/>
              </a:rPr>
              <a:t>© 2015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57097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265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46707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2033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0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3109340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088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54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4194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009367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6335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064722198"/>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1942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ark - Light Content - Swoosh w/ Logo">
    <p:bg>
      <p:bgPr>
        <a:solidFill>
          <a:srgbClr val="191919"/>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19293" y="228601"/>
            <a:ext cx="11151917" cy="664797"/>
          </a:xfrm>
        </p:spPr>
        <p:txBody>
          <a:bodyPr/>
          <a:lstStyle>
            <a:lvl1pPr>
              <a:defRPr baseline="0">
                <a:solidFill>
                  <a:schemeClr val="tx1"/>
                </a:solidFill>
              </a:defRPr>
            </a:lvl1pPr>
          </a:lstStyle>
          <a:p>
            <a:r>
              <a:rPr lang="en-US" dirty="0"/>
              <a:t>Content Slide Title</a:t>
            </a:r>
          </a:p>
        </p:txBody>
      </p:sp>
      <p:sp>
        <p:nvSpPr>
          <p:cNvPr id="6" name="Text Placeholder 4"/>
          <p:cNvSpPr>
            <a:spLocks noGrp="1"/>
          </p:cNvSpPr>
          <p:nvPr>
            <p:ph type="body" sz="quarter" idx="10" hasCustomPrompt="1"/>
          </p:nvPr>
        </p:nvSpPr>
        <p:spPr>
          <a:xfrm>
            <a:off x="519293" y="1447845"/>
            <a:ext cx="11151917" cy="318549"/>
          </a:xfrm>
        </p:spPr>
        <p:txBody>
          <a:bodyPr/>
          <a:lstStyle>
            <a:lvl1pPr marL="0" indent="0">
              <a:lnSpc>
                <a:spcPct val="90000"/>
              </a:lnSpc>
              <a:spcBef>
                <a:spcPts val="0"/>
              </a:spcBef>
              <a:spcAft>
                <a:spcPts val="0"/>
              </a:spcAft>
              <a:buNone/>
              <a:defRPr sz="2300" spc="0" baseline="0">
                <a:solidFill>
                  <a:schemeClr val="tx1"/>
                </a:solidFill>
                <a:latin typeface="Segoe UI Light" pitchFamily="34" charset="0"/>
              </a:defRPr>
            </a:lvl1pPr>
            <a:lvl2pPr marL="0" indent="0">
              <a:spcBef>
                <a:spcPts val="0"/>
              </a:spcBef>
              <a:spcAft>
                <a:spcPts val="400"/>
              </a:spcAft>
              <a:buNone/>
              <a:defRPr sz="2000" spc="-51" baseline="0">
                <a:solidFill>
                  <a:schemeClr val="tx1"/>
                </a:soli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a:t>Content goes here</a:t>
            </a:r>
          </a:p>
        </p:txBody>
      </p:sp>
    </p:spTree>
    <p:extLst>
      <p:ext uri="{BB962C8B-B14F-4D97-AF65-F5344CB8AC3E}">
        <p14:creationId xmlns:p14="http://schemas.microsoft.com/office/powerpoint/2010/main" val="1614333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8805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1527620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10450287" y="6488668"/>
            <a:ext cx="1741714" cy="369332"/>
          </a:xfrm>
          <a:prstGeom prst="rect">
            <a:avLst/>
          </a:prstGeom>
        </p:spPr>
        <p:txBody>
          <a:bodyPr wrap="square">
            <a:spAutoFit/>
          </a:bodyPr>
          <a:lstStyle/>
          <a:p>
            <a:r>
              <a:rPr lang="en-GB" dirty="0"/>
              <a:t>#</a:t>
            </a:r>
            <a:r>
              <a:rPr lang="en-GB" dirty="0" err="1"/>
              <a:t>UKDXAzure</a:t>
            </a:r>
            <a:endParaRPr lang="en-GB" dirty="0"/>
          </a:p>
        </p:txBody>
      </p:sp>
    </p:spTree>
    <p:extLst>
      <p:ext uri="{BB962C8B-B14F-4D97-AF65-F5344CB8AC3E}">
        <p14:creationId xmlns:p14="http://schemas.microsoft.com/office/powerpoint/2010/main" val="11825132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16611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075257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13262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1034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8997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1851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004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1289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0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84147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0539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675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42891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7828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9487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884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676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183728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1739622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49997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5055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6115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220305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932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9429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56437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4815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07497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4229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94972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30198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6277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9567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198970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229456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13581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3915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440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6549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5329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81334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724348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03453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7605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480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203171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sz="1765"/>
              <a:t>#UKDXAzure</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lgn="r">
              <a:defRPr/>
            </a:pPr>
            <a:fld id="{56442AAA-6A77-5942-BCC4-0CCA4B0626F8}" type="slidenum">
              <a:rPr lang="en-GB" sz="2000" smtClean="0">
                <a:latin typeface="Segoe UI Light"/>
              </a:rPr>
              <a:pPr algn="r">
                <a:defRPr/>
              </a:pPr>
              <a:t>‹#›</a:t>
            </a:fld>
            <a:endParaRPr lang="en-GB" sz="2000" dirty="0">
              <a:latin typeface="Segoe UI Light"/>
            </a:endParaRPr>
          </a:p>
        </p:txBody>
      </p:sp>
    </p:spTree>
    <p:extLst>
      <p:ext uri="{BB962C8B-B14F-4D97-AF65-F5344CB8AC3E}">
        <p14:creationId xmlns:p14="http://schemas.microsoft.com/office/powerpoint/2010/main" val="24048246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227645616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2">
                <a:solidFill>
                  <a:schemeClr val="bg1"/>
                </a:solidFill>
              </a:defRPr>
            </a:lvl1pPr>
          </a:lstStyle>
          <a:p>
            <a:r>
              <a:rPr lang="en-US" dirty="0"/>
              <a:t>web</a:t>
            </a:r>
          </a:p>
        </p:txBody>
      </p:sp>
    </p:spTree>
    <p:extLst>
      <p:ext uri="{BB962C8B-B14F-4D97-AF65-F5344CB8AC3E}">
        <p14:creationId xmlns:p14="http://schemas.microsoft.com/office/powerpoint/2010/main" val="296421271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6"/>
            <a:ext cx="11079822"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6571280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334129619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1"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5"/>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386972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32740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10996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667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76524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62325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36595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077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35272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291649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2981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2856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632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7222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54054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107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82634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51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9721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543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922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7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58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388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7631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image" Target="../media/image1.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theme" Target="../theme/theme4.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image" Target="../media/image15.emf"/><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image" Target="../media/image24.png"/><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50878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17" r:id="rId25"/>
    <p:sldLayoutId id="2147483718" r:id="rId26"/>
    <p:sldLayoutId id="2147483865" r:id="rId27"/>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0787920"/>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93227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3" r:id="rId22"/>
    <p:sldLayoutId id="2147483744" r:id="rId23"/>
    <p:sldLayoutId id="2147483746" r:id="rId24"/>
    <p:sldLayoutId id="2147483747" r:id="rId25"/>
    <p:sldLayoutId id="2147483748" r:id="rId26"/>
    <p:sldLayoutId id="2147483749" r:id="rId27"/>
    <p:sldLayoutId id="2147483750" r:id="rId28"/>
    <p:sldLayoutId id="2147483751" r:id="rId29"/>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4856308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43949559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 id="2147483804" r:id="rId25"/>
    <p:sldLayoutId id="2147483805" r:id="rId26"/>
  </p:sldLayoutIdLst>
  <p:transition advClick="0">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GB"/>
              <a:t>#UKDXAzure</a:t>
            </a:r>
            <a:endParaRP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57545841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66" r:id="rId13"/>
  </p:sldLayoutIdLst>
  <p:transition>
    <p:fade/>
  </p:transition>
  <p:hf sldNum="0" hdr="0" dt="0"/>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47623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Lst>
  <p:transition>
    <p:fade/>
  </p:transition>
  <p:hf sldNum="0" hdr="0" dt="0"/>
  <p:txStyles>
    <p:titleStyle>
      <a:lvl1pPr algn="l" defTabSz="913505" rtl="0" eaLnBrk="1" fontAlgn="base" hangingPunct="1">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amie.Dalton@microsoft.com" TargetMode="External"/><Relationship Id="rId2" Type="http://schemas.openxmlformats.org/officeDocument/2006/relationships/hyperlink" Target="mailto:David.Griswtood@microsoft.com" TargetMode="External"/><Relationship Id="rId1" Type="http://schemas.openxmlformats.org/officeDocument/2006/relationships/slideLayout" Target="../slideLayouts/slideLayout2.xml"/><Relationship Id="rId5" Type="http://schemas.openxmlformats.org/officeDocument/2006/relationships/hyperlink" Target="mailto:jocollin@microsoft.com" TargetMode="External"/><Relationship Id="rId4" Type="http://schemas.openxmlformats.org/officeDocument/2006/relationships/hyperlink" Target="mailto:bifurt@microsof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56.jpg"/></Relationships>
</file>

<file path=ppt/slides/_rels/slide14.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3" Type="http://schemas.openxmlformats.org/officeDocument/2006/relationships/image" Target="../media/image57.png"/><Relationship Id="rId21" Type="http://schemas.openxmlformats.org/officeDocument/2006/relationships/image" Target="../media/image75.pn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101.png"/><Relationship Id="rId50" Type="http://schemas.openxmlformats.org/officeDocument/2006/relationships/image" Target="../media/image104.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image" Target="../media/image92.png"/><Relationship Id="rId46" Type="http://schemas.openxmlformats.org/officeDocument/2006/relationships/image" Target="../media/image100.png"/><Relationship Id="rId2" Type="http://schemas.openxmlformats.org/officeDocument/2006/relationships/notesSlide" Target="../notesSlides/notesSlide8.xml"/><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png"/><Relationship Id="rId41" Type="http://schemas.openxmlformats.org/officeDocument/2006/relationships/image" Target="../media/image95.png"/><Relationship Id="rId54" Type="http://schemas.openxmlformats.org/officeDocument/2006/relationships/image" Target="../media/image108.png"/><Relationship Id="rId1" Type="http://schemas.openxmlformats.org/officeDocument/2006/relationships/slideLayout" Target="../slideLayouts/slideLayout11.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png"/><Relationship Id="rId53" Type="http://schemas.openxmlformats.org/officeDocument/2006/relationships/image" Target="../media/image107.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36" Type="http://schemas.openxmlformats.org/officeDocument/2006/relationships/image" Target="../media/image90.png"/><Relationship Id="rId49" Type="http://schemas.openxmlformats.org/officeDocument/2006/relationships/image" Target="../media/image103.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85.png"/><Relationship Id="rId44" Type="http://schemas.openxmlformats.org/officeDocument/2006/relationships/image" Target="../media/image98.png"/><Relationship Id="rId52" Type="http://schemas.openxmlformats.org/officeDocument/2006/relationships/image" Target="../media/image106.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43" Type="http://schemas.openxmlformats.org/officeDocument/2006/relationships/image" Target="../media/image97.png"/><Relationship Id="rId48" Type="http://schemas.openxmlformats.org/officeDocument/2006/relationships/image" Target="../media/image102.png"/><Relationship Id="rId8" Type="http://schemas.openxmlformats.org/officeDocument/2006/relationships/image" Target="../media/image62.png"/><Relationship Id="rId51" Type="http://schemas.openxmlformats.org/officeDocument/2006/relationships/image" Target="../media/image10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1.xml"/><Relationship Id="rId4" Type="http://schemas.openxmlformats.org/officeDocument/2006/relationships/image" Target="../media/image123.png"/></Relationships>
</file>

<file path=ppt/slides/_rels/slide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3.xml"/><Relationship Id="rId16"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1.png"/><Relationship Id="rId1" Type="http://schemas.openxmlformats.org/officeDocument/2006/relationships/slideLayout" Target="../slideLayouts/slideLayout1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271104" y="2470502"/>
            <a:ext cx="9676764" cy="1794661"/>
          </a:xfrm>
        </p:spPr>
        <p:txBody>
          <a:bodyPr/>
          <a:lstStyle/>
          <a:p>
            <a:r>
              <a:rPr lang="en-GB" sz="4000" b="1" dirty="0"/>
              <a:t>Welcome </a:t>
            </a:r>
          </a:p>
          <a:p>
            <a:endParaRPr lang="en-GB" dirty="0"/>
          </a:p>
          <a:p>
            <a:endParaRPr lang="en-GB" dirty="0"/>
          </a:p>
          <a:p>
            <a:r>
              <a:rPr lang="en-GB" sz="2800" dirty="0">
                <a:hlinkClick r:id="rId2"/>
              </a:rPr>
              <a:t>David.Griswtood@microsoft.com</a:t>
            </a:r>
            <a:endParaRPr lang="en-GB" sz="2800" dirty="0"/>
          </a:p>
          <a:p>
            <a:r>
              <a:rPr lang="en-GB" sz="2800" dirty="0">
                <a:hlinkClick r:id="rId3"/>
              </a:rPr>
              <a:t>Jamie.Dalton@microsoft.com</a:t>
            </a:r>
            <a:r>
              <a:rPr lang="en-GB" sz="2800" dirty="0"/>
              <a:t>  </a:t>
            </a:r>
          </a:p>
          <a:p>
            <a:r>
              <a:rPr lang="en-GB" sz="2800" dirty="0"/>
              <a:t>Bianca Furtuna </a:t>
            </a:r>
            <a:r>
              <a:rPr lang="en-GB" sz="2800" dirty="0">
                <a:hlinkClick r:id="rId4"/>
              </a:rPr>
              <a:t>bifurt@microsoft.com</a:t>
            </a:r>
            <a:r>
              <a:rPr lang="en-GB" sz="2800" dirty="0"/>
              <a:t> </a:t>
            </a:r>
          </a:p>
          <a:p>
            <a:r>
              <a:rPr lang="en-GB" sz="2800" dirty="0"/>
              <a:t>Jonathan Collinge </a:t>
            </a:r>
            <a:r>
              <a:rPr lang="en-GB" sz="2800" dirty="0">
                <a:hlinkClick r:id="rId5"/>
              </a:rPr>
              <a:t>jocollin@microsoft.com</a:t>
            </a:r>
            <a:r>
              <a:rPr lang="en-GB" sz="2800" dirty="0"/>
              <a:t> </a:t>
            </a:r>
          </a:p>
        </p:txBody>
      </p:sp>
      <p:sp>
        <p:nvSpPr>
          <p:cNvPr id="2" name="Title 1"/>
          <p:cNvSpPr>
            <a:spLocks noGrp="1"/>
          </p:cNvSpPr>
          <p:nvPr>
            <p:ph type="title"/>
          </p:nvPr>
        </p:nvSpPr>
        <p:spPr>
          <a:xfrm>
            <a:off x="271104" y="307330"/>
            <a:ext cx="9676764" cy="1801436"/>
          </a:xfrm>
        </p:spPr>
        <p:txBody>
          <a:bodyPr anchor="b"/>
          <a:lstStyle/>
          <a:p>
            <a:r>
              <a:rPr lang="en-GB" sz="6600" dirty="0"/>
              <a:t>Microsoft Azure Workshop</a:t>
            </a:r>
          </a:p>
        </p:txBody>
      </p:sp>
      <p:sp>
        <p:nvSpPr>
          <p:cNvPr id="5" name="Rectangle 4"/>
          <p:cNvSpPr/>
          <p:nvPr/>
        </p:nvSpPr>
        <p:spPr>
          <a:xfrm>
            <a:off x="9622301" y="6217920"/>
            <a:ext cx="2377439" cy="461665"/>
          </a:xfrm>
          <a:prstGeom prst="rect">
            <a:avLst/>
          </a:prstGeom>
        </p:spPr>
        <p:txBody>
          <a:bodyPr wrap="square">
            <a:spAutoFit/>
          </a:bodyPr>
          <a:lstStyle/>
          <a:p>
            <a:r>
              <a:rPr lang="en-GB" sz="2400" dirty="0"/>
              <a:t>#</a:t>
            </a:r>
            <a:r>
              <a:rPr lang="en-GB" sz="2400" dirty="0" err="1"/>
              <a:t>UKDXAzure</a:t>
            </a:r>
            <a:endParaRPr lang="en-GB" sz="2400" dirty="0"/>
          </a:p>
        </p:txBody>
      </p:sp>
    </p:spTree>
    <p:extLst>
      <p:ext uri="{BB962C8B-B14F-4D97-AF65-F5344CB8AC3E}">
        <p14:creationId xmlns:p14="http://schemas.microsoft.com/office/powerpoint/2010/main" val="1597804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Common ISV options for “On-</a:t>
            </a:r>
            <a:r>
              <a:rPr lang="en-GB" dirty="0" err="1"/>
              <a:t>Prem</a:t>
            </a:r>
            <a:r>
              <a:rPr lang="en-GB" dirty="0"/>
              <a:t>”</a:t>
            </a:r>
          </a:p>
        </p:txBody>
      </p:sp>
      <p:sp>
        <p:nvSpPr>
          <p:cNvPr id="3" name="Text Placeholder 2"/>
          <p:cNvSpPr>
            <a:spLocks noGrp="1"/>
          </p:cNvSpPr>
          <p:nvPr>
            <p:ph type="body" sz="quarter" idx="10"/>
          </p:nvPr>
        </p:nvSpPr>
        <p:spPr>
          <a:xfrm>
            <a:off x="269240" y="1311554"/>
            <a:ext cx="11653523" cy="5310920"/>
          </a:xfrm>
        </p:spPr>
        <p:txBody>
          <a:bodyPr/>
          <a:lstStyle/>
          <a:p>
            <a:pPr marL="571500" indent="-571500">
              <a:buFont typeface="Arial" panose="020B0604020202020204" pitchFamily="34" charset="0"/>
              <a:buChar char="•"/>
            </a:pPr>
            <a:r>
              <a:rPr lang="en-GB" dirty="0"/>
              <a:t>Co-existence of same on-</a:t>
            </a:r>
            <a:r>
              <a:rPr lang="en-GB" dirty="0" err="1"/>
              <a:t>prem</a:t>
            </a:r>
            <a:r>
              <a:rPr lang="en-GB" dirty="0"/>
              <a:t> and cloud offering</a:t>
            </a:r>
          </a:p>
          <a:p>
            <a:pPr marL="795597" lvl="2" indent="-571500">
              <a:buFont typeface="Arial" panose="020B0604020202020204" pitchFamily="34" charset="0"/>
              <a:buChar char="•"/>
            </a:pPr>
            <a:r>
              <a:rPr lang="en-GB" dirty="0"/>
              <a:t>Single(-</a:t>
            </a:r>
            <a:r>
              <a:rPr lang="en-GB" dirty="0" err="1"/>
              <a:t>ish</a:t>
            </a:r>
            <a:r>
              <a:rPr lang="en-GB" dirty="0"/>
              <a:t>) code base, different deployment</a:t>
            </a:r>
          </a:p>
          <a:p>
            <a:pPr marL="571500" indent="-571500">
              <a:buFont typeface="Arial" panose="020B0604020202020204" pitchFamily="34" charset="0"/>
              <a:buChar char="•"/>
            </a:pPr>
            <a:r>
              <a:rPr lang="en-GB" dirty="0"/>
              <a:t>Move to the cloud</a:t>
            </a:r>
          </a:p>
          <a:p>
            <a:pPr marL="795597" lvl="2" indent="-571500">
              <a:buFont typeface="Arial" panose="020B0604020202020204" pitchFamily="34" charset="0"/>
              <a:buChar char="•"/>
            </a:pPr>
            <a:r>
              <a:rPr lang="en-GB" dirty="0"/>
              <a:t>Deprecate on-</a:t>
            </a:r>
            <a:r>
              <a:rPr lang="en-GB" dirty="0" err="1"/>
              <a:t>prem</a:t>
            </a:r>
            <a:r>
              <a:rPr lang="en-GB" dirty="0"/>
              <a:t> solution</a:t>
            </a:r>
          </a:p>
          <a:p>
            <a:pPr marL="795597" lvl="2" indent="-571500">
              <a:buFont typeface="Arial" panose="020B0604020202020204" pitchFamily="34" charset="0"/>
              <a:buChar char="•"/>
            </a:pPr>
            <a:r>
              <a:rPr lang="en-GB" dirty="0"/>
              <a:t>Slowly move customers to cloud, only sell new cloud offering</a:t>
            </a:r>
          </a:p>
          <a:p>
            <a:pPr marL="571500" indent="-571500">
              <a:buFont typeface="Arial" panose="020B0604020202020204" pitchFamily="34" charset="0"/>
              <a:buChar char="•"/>
            </a:pPr>
            <a:r>
              <a:rPr lang="en-GB" dirty="0"/>
              <a:t>Create new low-cost cloud offering</a:t>
            </a:r>
          </a:p>
          <a:p>
            <a:pPr marL="795597" lvl="2" indent="-571500">
              <a:buFont typeface="Arial" panose="020B0604020202020204" pitchFamily="34" charset="0"/>
              <a:buChar char="•"/>
            </a:pPr>
            <a:r>
              <a:rPr lang="en-GB" dirty="0"/>
              <a:t>Less features than the on-</a:t>
            </a:r>
            <a:r>
              <a:rPr lang="en-GB" dirty="0" err="1"/>
              <a:t>prem</a:t>
            </a:r>
            <a:r>
              <a:rPr lang="en-GB" dirty="0"/>
              <a:t> solution</a:t>
            </a:r>
          </a:p>
          <a:p>
            <a:pPr marL="795597" lvl="2" indent="-571500">
              <a:buFont typeface="Arial" panose="020B0604020202020204" pitchFamily="34" charset="0"/>
              <a:buChar char="•"/>
            </a:pPr>
            <a:r>
              <a:rPr lang="en-GB" dirty="0"/>
              <a:t>Capture the “long tail” of customers who can’t afford on-</a:t>
            </a:r>
            <a:r>
              <a:rPr lang="en-GB" dirty="0" err="1"/>
              <a:t>prem</a:t>
            </a:r>
            <a:endParaRPr lang="en-GB" dirty="0"/>
          </a:p>
          <a:p>
            <a:pPr marL="571500" indent="-571500">
              <a:buFont typeface="Arial" panose="020B0604020202020204" pitchFamily="34" charset="0"/>
              <a:buChar char="•"/>
            </a:pPr>
            <a:r>
              <a:rPr lang="en-GB" dirty="0"/>
              <a:t>Hybrid solution</a:t>
            </a:r>
          </a:p>
          <a:p>
            <a:pPr marL="795597" lvl="2" indent="-571500">
              <a:buFont typeface="Arial" panose="020B0604020202020204" pitchFamily="34" charset="0"/>
              <a:buChar char="•"/>
            </a:pPr>
            <a:r>
              <a:rPr lang="en-GB" dirty="0"/>
              <a:t>Leave some parts of the system on-</a:t>
            </a:r>
            <a:r>
              <a:rPr lang="en-GB" dirty="0" err="1"/>
              <a:t>prem</a:t>
            </a:r>
            <a:r>
              <a:rPr lang="en-GB" dirty="0"/>
              <a:t> and burst out to the cloud</a:t>
            </a:r>
          </a:p>
          <a:p>
            <a:pPr marL="571500" indent="-571500">
              <a:buFont typeface="Arial" panose="020B0604020202020204" pitchFamily="34" charset="0"/>
              <a:buChar char="•"/>
            </a:pPr>
            <a:endParaRPr lang="en-GB" dirty="0"/>
          </a:p>
          <a:p>
            <a:pPr lvl="1"/>
            <a:r>
              <a:rPr lang="en-GB" dirty="0"/>
              <a:t>	</a:t>
            </a:r>
          </a:p>
        </p:txBody>
      </p:sp>
    </p:spTree>
    <p:extLst>
      <p:ext uri="{BB962C8B-B14F-4D97-AF65-F5344CB8AC3E}">
        <p14:creationId xmlns:p14="http://schemas.microsoft.com/office/powerpoint/2010/main" val="14815324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r>
              <a:rPr lang="en-US" sz="4799" spc="-100" dirty="0"/>
              <a:t>Huge infrastructure </a:t>
            </a:r>
            <a:r>
              <a:rPr lang="en-US" sz="4799" dirty="0"/>
              <a:t>scale </a:t>
            </a:r>
            <a:r>
              <a:rPr lang="en-US" sz="4799" dirty="0">
                <a:solidFill>
                  <a:srgbClr val="0070C0"/>
                </a:solidFill>
              </a:rPr>
              <a:t>is the enabler</a:t>
            </a:r>
          </a:p>
        </p:txBody>
      </p:sp>
      <p:sp>
        <p:nvSpPr>
          <p:cNvPr id="27" name="TextBox 26"/>
          <p:cNvSpPr txBox="1"/>
          <p:nvPr/>
        </p:nvSpPr>
        <p:spPr>
          <a:xfrm>
            <a:off x="401217" y="823050"/>
            <a:ext cx="11564164" cy="468598"/>
          </a:xfrm>
          <a:prstGeom prst="rect">
            <a:avLst/>
          </a:prstGeom>
          <a:noFill/>
          <a:ln>
            <a:noFill/>
          </a:ln>
        </p:spPr>
        <p:txBody>
          <a:bodyPr wrap="square" lIns="91371" tIns="45687" rIns="91371" bIns="45687" rtlCol="0">
            <a:spAutoFit/>
          </a:bodyPr>
          <a:lstStyle/>
          <a:p>
            <a:pPr defTabSz="1218092"/>
            <a:r>
              <a:rPr lang="en-US" sz="2398" spc="-100" dirty="0">
                <a:solidFill>
                  <a:srgbClr val="FFB900">
                    <a:lumMod val="50000"/>
                  </a:srgbClr>
                </a:solidFill>
                <a:latin typeface="Segoe UI Light"/>
              </a:rPr>
              <a:t>24 Regions Worldwide…huge capacity around the world…growing every year</a:t>
            </a:r>
          </a:p>
        </p:txBody>
      </p:sp>
      <p:sp>
        <p:nvSpPr>
          <p:cNvPr id="3" name="Rectangle 2"/>
          <p:cNvSpPr/>
          <p:nvPr/>
        </p:nvSpPr>
        <p:spPr>
          <a:xfrm>
            <a:off x="-61738" y="5645422"/>
            <a:ext cx="7977655" cy="1263500"/>
          </a:xfrm>
          <a:prstGeom prst="rect">
            <a:avLst/>
          </a:prstGeom>
          <a:noFill/>
        </p:spPr>
        <p:txBody>
          <a:bodyPr wrap="square">
            <a:spAutoFit/>
          </a:bodyPr>
          <a:lstStyle/>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Top 3 networks in the world</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2x AWS, 6x Google DC Regions</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endParaRPr lang="en-US" spc="-100" dirty="0">
              <a:solidFill>
                <a:srgbClr val="FFFFFF"/>
              </a:solidFill>
              <a:latin typeface="Segoe UI Light"/>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endParaRPr lang="en-US" sz="784" spc="-100" dirty="0">
              <a:solidFill>
                <a:srgbClr val="FFFFFF"/>
              </a:solidFill>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defTabSz="914072"/>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solidFill>
                <a:srgbClr val="505050"/>
              </a:solidFill>
            </a:endParaRPr>
          </a:p>
        </p:txBody>
      </p:sp>
      <p:sp>
        <p:nvSpPr>
          <p:cNvPr id="69" name="Rectangle 68"/>
          <p:cNvSpPr/>
          <p:nvPr/>
        </p:nvSpPr>
        <p:spPr>
          <a:xfrm>
            <a:off x="6987146" y="6220809"/>
            <a:ext cx="2601625" cy="343443"/>
          </a:xfrm>
          <a:prstGeom prst="rect">
            <a:avLst/>
          </a:prstGeom>
        </p:spPr>
        <p:txBody>
          <a:bodyPr wrap="none">
            <a:spAutoFit/>
          </a:bodyPr>
          <a:lstStyle/>
          <a:p>
            <a:pPr defTabSz="914072"/>
            <a:r>
              <a:rPr lang="en-US" sz="1600" spc="-29" dirty="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600" dirty="0">
              <a:solidFill>
                <a:srgbClr val="505050"/>
              </a:solidFill>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Central US</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West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North Europe</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US 2</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Brazil South</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West Europe</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a:solidFill>
                  <a:srgbClr val="FFFFFF"/>
                </a:solidFill>
                <a:latin typeface="Segoe UI Light"/>
                <a:ea typeface="Verdana" panose="020B0604030504040204" pitchFamily="34" charset="0"/>
                <a:cs typeface="Arial" panose="020B0604020202020204" pitchFamily="34" charset="0"/>
              </a:rPr>
              <a:t>China North *</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China South *</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Japan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Japan West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South</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Asia</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SE Asia</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Australia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lvl="1" defTabSz="913788">
              <a:buSzPct val="100000"/>
            </a:pPr>
            <a:r>
              <a:rPr lang="en-US" sz="1600" spc="-29" dirty="0">
                <a:solidFill>
                  <a:srgbClr val="505050"/>
                </a:solidFill>
                <a:latin typeface="Segoe UI Light" panose="020B0502040204020203" pitchFamily="34" charset="0"/>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Central</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Canada East</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Canada Central</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West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403036" y="1525215"/>
            <a:ext cx="919008" cy="1323358"/>
            <a:chOff x="2967704" y="2281069"/>
            <a:chExt cx="937436" cy="1104163"/>
          </a:xfrm>
        </p:grpSpPr>
        <p:sp>
          <p:nvSpPr>
            <p:cNvPr id="97" name="Rectangle 96"/>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UK</a:t>
              </a: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5893060" y="1892326"/>
            <a:ext cx="2006623" cy="1277929"/>
            <a:chOff x="1858280" y="2281069"/>
            <a:chExt cx="2046860" cy="1303555"/>
          </a:xfrm>
        </p:grpSpPr>
        <p:sp>
          <p:nvSpPr>
            <p:cNvPr id="103" name="Rectangle 102"/>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Germany</a:t>
              </a: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8280" y="3046580"/>
              <a:ext cx="560155" cy="538044"/>
            </a:xfrm>
            <a:prstGeom prst="rect">
              <a:avLst/>
            </a:prstGeom>
            <a:effectLst>
              <a:outerShdw blurRad="63500" sx="102000" sy="102000" algn="ctr" rotWithShape="0">
                <a:prstClr val="black">
                  <a:alpha val="40000"/>
                </a:prstClr>
              </a:outerShdw>
            </a:effectLst>
          </p:spPr>
        </p:pic>
        <p:cxnSp>
          <p:nvCxnSpPr>
            <p:cNvPr id="106" name="Straight Connector 105"/>
            <p:cNvCxnSpPr/>
            <p:nvPr/>
          </p:nvCxnSpPr>
          <p:spPr>
            <a:xfrm flipH="1">
              <a:off x="2138185" y="2617654"/>
              <a:ext cx="1363260" cy="68876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454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4250"/>
                            </p:stCondLst>
                            <p:childTnLst>
                              <p:par>
                                <p:cTn id="29" presetID="22" presetClass="entr" presetSubtype="4"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down)">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6294" y="4317610"/>
            <a:ext cx="2991894" cy="1451220"/>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1 Trillion</a:t>
            </a:r>
            <a:endParaRPr lang="en-US" sz="4313" dirty="0">
              <a:solidFill>
                <a:srgbClr val="00188F"/>
              </a:solidFill>
              <a:latin typeface="Segoe UI Light"/>
              <a:cs typeface="Segoe UI Semibold" panose="020B0702040204020203" pitchFamily="34" charset="0"/>
            </a:endParaRP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Messages delivered every month with Event Hubs</a:t>
            </a:r>
          </a:p>
        </p:txBody>
      </p:sp>
      <p:sp>
        <p:nvSpPr>
          <p:cNvPr id="28" name="TextBox 27"/>
          <p:cNvSpPr txBox="1"/>
          <p:nvPr/>
        </p:nvSpPr>
        <p:spPr>
          <a:xfrm>
            <a:off x="-540035"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~100,000     </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New Azure customer subscriptions/month</a:t>
            </a:r>
          </a:p>
        </p:txBody>
      </p:sp>
      <p:cxnSp>
        <p:nvCxnSpPr>
          <p:cNvPr id="10" name="Straight Connector 9"/>
          <p:cNvCxnSpPr/>
          <p:nvPr/>
        </p:nvCxnSpPr>
        <p:spPr>
          <a:xfrm>
            <a:off x="2884983"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986294"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6" y="3989775"/>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53042"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spc="-206" dirty="0">
                <a:solidFill>
                  <a:srgbClr val="00188F"/>
                </a:solidFill>
                <a:latin typeface="Segoe UI Light"/>
                <a:cs typeface="Segoe UI Semibold" panose="020B0702040204020203" pitchFamily="34" charset="0"/>
              </a:rPr>
              <a:t>20</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Million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SQL database hours </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used every day</a:t>
            </a:r>
          </a:p>
        </p:txBody>
      </p:sp>
      <p:sp>
        <p:nvSpPr>
          <p:cNvPr id="21" name="TextBox 20"/>
          <p:cNvSpPr txBox="1"/>
          <p:nvPr/>
        </p:nvSpPr>
        <p:spPr>
          <a:xfrm>
            <a:off x="8612672"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&gt;5</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Trillion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Storage transactions</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every month</a:t>
            </a:r>
          </a:p>
        </p:txBody>
      </p:sp>
      <p:sp>
        <p:nvSpPr>
          <p:cNvPr id="22" name="TextBox 21"/>
          <p:cNvSpPr txBox="1"/>
          <p:nvPr/>
        </p:nvSpPr>
        <p:spPr>
          <a:xfrm>
            <a:off x="2189586" y="4317611"/>
            <a:ext cx="4102263" cy="1451220"/>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spc="-206" dirty="0">
                <a:solidFill>
                  <a:srgbClr val="00188F"/>
                </a:solidFill>
                <a:latin typeface="Segoe UI Light"/>
                <a:cs typeface="Segoe UI Semibold" panose="020B0702040204020203" pitchFamily="34" charset="0"/>
              </a:rPr>
              <a:t>60</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Billion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Hits to Websites run on </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Azure Web App Service</a:t>
            </a:r>
          </a:p>
        </p:txBody>
      </p:sp>
      <p:sp>
        <p:nvSpPr>
          <p:cNvPr id="24" name="TextBox 23"/>
          <p:cNvSpPr txBox="1"/>
          <p:nvPr/>
        </p:nvSpPr>
        <p:spPr>
          <a:xfrm>
            <a:off x="-540035" y="4317610"/>
            <a:ext cx="3775348" cy="1743895"/>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425</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Million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Azure Active</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Directory Users</a:t>
            </a:r>
          </a:p>
          <a:p>
            <a:pPr algn="ctr" defTabSz="914192">
              <a:lnSpc>
                <a:spcPct val="90000"/>
              </a:lnSpc>
              <a:spcAft>
                <a:spcPts val="588"/>
              </a:spcAft>
            </a:pPr>
            <a:endParaRPr lang="en-US" sz="156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003753" y="217382"/>
            <a:ext cx="6215998" cy="1120367"/>
          </a:xfrm>
          <a:prstGeom prst="rect">
            <a:avLst/>
          </a:prstGeom>
          <a:noFill/>
        </p:spPr>
        <p:txBody>
          <a:bodyPr wrap="none" lIns="179259" tIns="143407" rIns="179259" bIns="143407" rtlCol="0">
            <a:spAutoFit/>
          </a:bodyPr>
          <a:lstStyle/>
          <a:p>
            <a:pPr algn="ctr" defTabSz="914192">
              <a:lnSpc>
                <a:spcPct val="90000"/>
              </a:lnSpc>
              <a:spcAft>
                <a:spcPts val="588"/>
              </a:spcAft>
            </a:pPr>
            <a:r>
              <a:rPr lang="en-US" sz="5881" dirty="0">
                <a:latin typeface="Segoe UI Light"/>
              </a:rPr>
              <a:t>Azure momentum</a:t>
            </a:r>
          </a:p>
        </p:txBody>
      </p:sp>
      <p:cxnSp>
        <p:nvCxnSpPr>
          <p:cNvPr id="20" name="Straight Connector 19"/>
          <p:cNvCxnSpPr/>
          <p:nvPr/>
        </p:nvCxnSpPr>
        <p:spPr>
          <a:xfrm>
            <a:off x="866" y="1489576"/>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806737"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83200" y="4317610"/>
            <a:ext cx="2991894" cy="1451220"/>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57</a:t>
            </a:r>
            <a:r>
              <a:rPr lang="en-US" sz="3137" dirty="0">
                <a:solidFill>
                  <a:srgbClr val="00188F"/>
                </a:solidFill>
                <a:latin typeface="Segoe UI Light"/>
                <a:cs typeface="Segoe UI Semibold" panose="020B0702040204020203" pitchFamily="34" charset="0"/>
              </a:rPr>
              <a:t>%</a:t>
            </a:r>
            <a:endParaRPr lang="en-US" sz="4313" dirty="0">
              <a:solidFill>
                <a:srgbClr val="00188F"/>
              </a:solidFill>
              <a:latin typeface="Segoe UI Light"/>
              <a:cs typeface="Segoe UI Semibold" panose="020B0702040204020203" pitchFamily="34" charset="0"/>
            </a:endParaRP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Of Fortune 500 Companies use Microsoft Azure</a:t>
            </a:r>
          </a:p>
        </p:txBody>
      </p:sp>
      <p:sp>
        <p:nvSpPr>
          <p:cNvPr id="15" name="TextBox 14"/>
          <p:cNvSpPr txBox="1"/>
          <p:nvPr/>
        </p:nvSpPr>
        <p:spPr>
          <a:xfrm>
            <a:off x="5409578"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&gt;50</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Trillion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Storage objects</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in Azure</a:t>
            </a:r>
          </a:p>
        </p:txBody>
      </p:sp>
    </p:spTree>
    <p:extLst>
      <p:ext uri="{BB962C8B-B14F-4D97-AF65-F5344CB8AC3E}">
        <p14:creationId xmlns:p14="http://schemas.microsoft.com/office/powerpoint/2010/main" val="15532037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par>
                                <p:cTn id="39" presetID="22" presetClass="entr" presetSubtype="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86381"/>
            <a:ext cx="11151917" cy="572464"/>
          </a:xfrm>
        </p:spPr>
        <p:txBody>
          <a:bodyPr/>
          <a:lstStyle/>
          <a:p>
            <a:r>
              <a:rPr lang="en-US" sz="2800" dirty="0">
                <a:solidFill>
                  <a:schemeClr val="bg1">
                    <a:lumMod val="10000"/>
                  </a:schemeClr>
                </a:solidFill>
              </a:rPr>
              <a:t>OPEN - Azure is an Open Cloud</a:t>
            </a:r>
          </a:p>
        </p:txBody>
      </p:sp>
      <p:pic>
        <p:nvPicPr>
          <p:cNvPr id="2" name="Picture 1"/>
          <p:cNvPicPr>
            <a:picLocks noChangeAspect="1"/>
          </p:cNvPicPr>
          <p:nvPr/>
        </p:nvPicPr>
        <p:blipFill>
          <a:blip r:embed="rId3"/>
          <a:stretch>
            <a:fillRect/>
          </a:stretch>
        </p:blipFill>
        <p:spPr>
          <a:xfrm>
            <a:off x="413335" y="2150503"/>
            <a:ext cx="7159421" cy="3461046"/>
          </a:xfrm>
          <a:prstGeom prst="rect">
            <a:avLst/>
          </a:prstGeom>
        </p:spPr>
      </p:pic>
      <p:sp>
        <p:nvSpPr>
          <p:cNvPr id="6" name="Rectangle 5"/>
          <p:cNvSpPr/>
          <p:nvPr/>
        </p:nvSpPr>
        <p:spPr>
          <a:xfrm>
            <a:off x="7647664" y="2150503"/>
            <a:ext cx="4181392" cy="3970318"/>
          </a:xfrm>
          <a:prstGeom prst="rect">
            <a:avLst/>
          </a:prstGeom>
        </p:spPr>
        <p:txBody>
          <a:bodyPr wrap="square">
            <a:spAutoFit/>
          </a:bodyPr>
          <a:lstStyle/>
          <a:p>
            <a:pPr marL="285750" indent="-285750">
              <a:buFont typeface="Arial" panose="020B0604020202020204" pitchFamily="34" charset="0"/>
              <a:buChar char="•"/>
            </a:pPr>
            <a:r>
              <a:rPr lang="en-GB" dirty="0">
                <a:solidFill>
                  <a:srgbClr val="1F497D"/>
                </a:solidFill>
                <a:latin typeface="Segoe UI Light"/>
                <a:ea typeface="Calibri" panose="020F0502020204030204" pitchFamily="34" charset="0"/>
                <a:cs typeface="Times New Roman" panose="02020603050405020304" pitchFamily="18" charset="0"/>
              </a:rPr>
              <a:t>Microsoft is an active and mature participant &amp; contributor to OSS projects</a:t>
            </a:r>
          </a:p>
          <a:p>
            <a:pPr marL="285750" indent="-285750">
              <a:buFont typeface="Arial" panose="020B0604020202020204" pitchFamily="34" charset="0"/>
              <a:buChar char="•"/>
            </a:pPr>
            <a:endParaRPr lang="en-GB" dirty="0">
              <a:solidFill>
                <a:srgbClr val="505050"/>
              </a:solidFill>
              <a:latin typeface="Segoe UI 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dirty="0">
                <a:solidFill>
                  <a:srgbClr val="505050"/>
                </a:solidFill>
                <a:latin typeface="Segoe UI Light"/>
              </a:rPr>
              <a:t>Broad OSS ecosystem in Azure marketplace and validated/curated by Microsoft</a:t>
            </a:r>
          </a:p>
          <a:p>
            <a:pPr marL="285750" indent="-285750">
              <a:buFont typeface="Arial" panose="020B0604020202020204" pitchFamily="34" charset="0"/>
              <a:buChar char="•"/>
            </a:pPr>
            <a:endParaRPr lang="en-GB" dirty="0">
              <a:solidFill>
                <a:srgbClr val="505050"/>
              </a:solidFill>
              <a:latin typeface="Segoe UI Light"/>
            </a:endParaRPr>
          </a:p>
          <a:p>
            <a:pPr marL="285750" indent="-285750">
              <a:buFont typeface="Arial" panose="020B0604020202020204" pitchFamily="34" charset="0"/>
              <a:buChar char="•"/>
            </a:pPr>
            <a:r>
              <a:rPr lang="en-GB" dirty="0">
                <a:solidFill>
                  <a:srgbClr val="1F497D"/>
                </a:solidFill>
                <a:latin typeface="Segoe UI Light"/>
                <a:ea typeface="Calibri" panose="020F0502020204030204" pitchFamily="34" charset="0"/>
                <a:cs typeface="Times New Roman" panose="02020603050405020304" pitchFamily="18" charset="0"/>
              </a:rPr>
              <a:t>Visual Studio 2015 are supporting developers not running our platform  </a:t>
            </a:r>
          </a:p>
          <a:p>
            <a:pPr marL="285750" indent="-285750">
              <a:buFont typeface="Arial" panose="020B0604020202020204" pitchFamily="34" charset="0"/>
              <a:buChar char="•"/>
            </a:pPr>
            <a:endParaRPr lang="en-GB" dirty="0">
              <a:solidFill>
                <a:srgbClr val="1F497D"/>
              </a:solidFill>
              <a:latin typeface="Segoe UI 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dirty="0">
                <a:solidFill>
                  <a:srgbClr val="1F497D"/>
                </a:solidFill>
                <a:latin typeface="Segoe UI Light"/>
                <a:cs typeface="Times New Roman" panose="02020603050405020304" pitchFamily="18" charset="0"/>
              </a:rPr>
              <a:t>&gt; </a:t>
            </a:r>
            <a:r>
              <a:rPr lang="en-GB" dirty="0">
                <a:solidFill>
                  <a:srgbClr val="505050"/>
                </a:solidFill>
                <a:latin typeface="Segoe UI Light"/>
              </a:rPr>
              <a:t>20% of Azure deployments are on Linux</a:t>
            </a:r>
          </a:p>
          <a:p>
            <a:pPr marL="342900" indent="-342900">
              <a:buFont typeface="+mj-lt"/>
              <a:buAutoNum type="arabicPeriod"/>
            </a:pPr>
            <a:endParaRPr lang="en-GB" dirty="0">
              <a:solidFill>
                <a:srgbClr val="50505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75420" y="135784"/>
            <a:ext cx="1760220" cy="1864122"/>
          </a:xfrm>
          <a:prstGeom prst="rect">
            <a:avLst/>
          </a:prstGeom>
        </p:spPr>
      </p:pic>
    </p:spTree>
    <p:extLst>
      <p:ext uri="{BB962C8B-B14F-4D97-AF65-F5344CB8AC3E}">
        <p14:creationId xmlns:p14="http://schemas.microsoft.com/office/powerpoint/2010/main" val="43449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and 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410741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a:xfrm>
            <a:off x="409386" y="174008"/>
            <a:ext cx="11175867" cy="387798"/>
          </a:xfrm>
        </p:spPr>
        <p:txBody>
          <a:bodyPr/>
          <a:lstStyle/>
          <a:p>
            <a:pPr algn="ctr"/>
            <a:r>
              <a:rPr lang="en-US" sz="4400" b="1" dirty="0">
                <a:solidFill>
                  <a:schemeClr val="tx1"/>
                </a:solidFill>
              </a:rPr>
              <a:t>Cloud choices – IaaS and PaaS</a:t>
            </a:r>
            <a:br>
              <a:rPr lang="en-US" sz="2800" dirty="0">
                <a:solidFill>
                  <a:schemeClr val="tx1"/>
                </a:solidFill>
              </a:rPr>
            </a:br>
            <a:r>
              <a:rPr lang="en-US" sz="2800" dirty="0">
                <a:solidFill>
                  <a:schemeClr val="tx1"/>
                </a:solidFill>
              </a:rPr>
              <a:t>Where to put the development effort?</a:t>
            </a:r>
          </a:p>
        </p:txBody>
      </p:sp>
      <p:sp>
        <p:nvSpPr>
          <p:cNvPr id="86" name="Rectangle 85"/>
          <p:cNvSpPr/>
          <p:nvPr/>
        </p:nvSpPr>
        <p:spPr bwMode="auto">
          <a:xfrm>
            <a:off x="266922" y="1469139"/>
            <a:ext cx="8599796" cy="5084477"/>
          </a:xfrm>
          <a:prstGeom prst="rect">
            <a:avLst/>
          </a:prstGeom>
          <a:solidFill>
            <a:schemeClr val="accent3">
              <a:lumMod val="7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Rectangle 86"/>
          <p:cNvSpPr/>
          <p:nvPr/>
        </p:nvSpPr>
        <p:spPr>
          <a:xfrm>
            <a:off x="1064413" y="2089835"/>
            <a:ext cx="1866508" cy="237993"/>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1"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On Premises</a:t>
            </a:r>
          </a:p>
        </p:txBody>
      </p:sp>
      <p:sp>
        <p:nvSpPr>
          <p:cNvPr id="88" name="TextBox 52"/>
          <p:cNvSpPr txBox="1"/>
          <p:nvPr/>
        </p:nvSpPr>
        <p:spPr>
          <a:xfrm>
            <a:off x="505431" y="2810232"/>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You scale, make resilient and manage</a:t>
            </a:r>
          </a:p>
        </p:txBody>
      </p:sp>
      <p:sp>
        <p:nvSpPr>
          <p:cNvPr id="89" name="Rectangle 88"/>
          <p:cNvSpPr/>
          <p:nvPr/>
        </p:nvSpPr>
        <p:spPr>
          <a:xfrm>
            <a:off x="3270882" y="1899896"/>
            <a:ext cx="2593407"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1"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Infrastructure</a:t>
            </a:r>
          </a:p>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(as a Service)</a:t>
            </a:r>
          </a:p>
        </p:txBody>
      </p:sp>
      <p:sp>
        <p:nvSpPr>
          <p:cNvPr id="90" name="Rectangle 89"/>
          <p:cNvSpPr/>
          <p:nvPr/>
        </p:nvSpPr>
        <p:spPr>
          <a:xfrm>
            <a:off x="3756082" y="5580993"/>
            <a:ext cx="1638009"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Storage</a:t>
            </a:r>
          </a:p>
        </p:txBody>
      </p:sp>
      <p:sp>
        <p:nvSpPr>
          <p:cNvPr id="91" name="Rectangle 90"/>
          <p:cNvSpPr/>
          <p:nvPr/>
        </p:nvSpPr>
        <p:spPr>
          <a:xfrm>
            <a:off x="3756082" y="5126239"/>
            <a:ext cx="1638009"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Servers</a:t>
            </a:r>
          </a:p>
        </p:txBody>
      </p:sp>
      <p:sp>
        <p:nvSpPr>
          <p:cNvPr id="92" name="Rectangle 91"/>
          <p:cNvSpPr/>
          <p:nvPr/>
        </p:nvSpPr>
        <p:spPr>
          <a:xfrm>
            <a:off x="3756082" y="6035746"/>
            <a:ext cx="1638009"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Networking</a:t>
            </a:r>
          </a:p>
        </p:txBody>
      </p:sp>
      <p:sp>
        <p:nvSpPr>
          <p:cNvPr id="93" name="Rectangle 92"/>
          <p:cNvSpPr/>
          <p:nvPr/>
        </p:nvSpPr>
        <p:spPr>
          <a:xfrm>
            <a:off x="3756082" y="4216730"/>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O/S</a:t>
            </a:r>
          </a:p>
        </p:txBody>
      </p:sp>
      <p:sp>
        <p:nvSpPr>
          <p:cNvPr id="94" name="Rectangle 93"/>
          <p:cNvSpPr/>
          <p:nvPr/>
        </p:nvSpPr>
        <p:spPr>
          <a:xfrm>
            <a:off x="3756082" y="3761975"/>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Middleware</a:t>
            </a:r>
          </a:p>
        </p:txBody>
      </p:sp>
      <p:sp>
        <p:nvSpPr>
          <p:cNvPr id="95" name="Rectangle 94"/>
          <p:cNvSpPr/>
          <p:nvPr/>
        </p:nvSpPr>
        <p:spPr>
          <a:xfrm>
            <a:off x="3756082" y="4671485"/>
            <a:ext cx="1638009"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Virtualization</a:t>
            </a:r>
          </a:p>
        </p:txBody>
      </p:sp>
      <p:sp>
        <p:nvSpPr>
          <p:cNvPr id="96" name="Rectangle 95"/>
          <p:cNvSpPr/>
          <p:nvPr/>
        </p:nvSpPr>
        <p:spPr>
          <a:xfrm>
            <a:off x="3756082" y="2852467"/>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Data</a:t>
            </a:r>
          </a:p>
        </p:txBody>
      </p:sp>
      <p:sp>
        <p:nvSpPr>
          <p:cNvPr id="97" name="Rectangle 96"/>
          <p:cNvSpPr/>
          <p:nvPr/>
        </p:nvSpPr>
        <p:spPr>
          <a:xfrm>
            <a:off x="3756082" y="2397712"/>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Applications</a:t>
            </a:r>
          </a:p>
        </p:txBody>
      </p:sp>
      <p:sp>
        <p:nvSpPr>
          <p:cNvPr id="98" name="Rectangle 97"/>
          <p:cNvSpPr/>
          <p:nvPr/>
        </p:nvSpPr>
        <p:spPr>
          <a:xfrm>
            <a:off x="3756082" y="3307221"/>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Runtime</a:t>
            </a:r>
          </a:p>
        </p:txBody>
      </p:sp>
      <p:sp>
        <p:nvSpPr>
          <p:cNvPr id="99" name="Left Brace 98"/>
          <p:cNvSpPr/>
          <p:nvPr/>
        </p:nvSpPr>
        <p:spPr>
          <a:xfrm flipH="1">
            <a:off x="5403322" y="4630381"/>
            <a:ext cx="228568" cy="1763750"/>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5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0" name="TextBox 56"/>
          <p:cNvSpPr txBox="1"/>
          <p:nvPr/>
        </p:nvSpPr>
        <p:spPr>
          <a:xfrm flipH="1">
            <a:off x="5576806" y="4687094"/>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Segoe UI"/>
                <a:ea typeface="Kozuka Gothic Pro R" pitchFamily="34" charset="-128"/>
                <a:cs typeface="+mn-cs"/>
              </a:rPr>
              <a:t>Managed by vendor</a:t>
            </a:r>
          </a:p>
        </p:txBody>
      </p:sp>
      <p:sp>
        <p:nvSpPr>
          <p:cNvPr id="101" name="Left Brace 100"/>
          <p:cNvSpPr/>
          <p:nvPr/>
        </p:nvSpPr>
        <p:spPr>
          <a:xfrm>
            <a:off x="3569989" y="2397711"/>
            <a:ext cx="133331" cy="2199960"/>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5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TextBox 58"/>
          <p:cNvSpPr txBox="1"/>
          <p:nvPr/>
        </p:nvSpPr>
        <p:spPr>
          <a:xfrm>
            <a:off x="3037257" y="268279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Kozuka Gothic Pro R" pitchFamily="34" charset="-128"/>
                <a:cs typeface="+mn-cs"/>
              </a:rPr>
              <a:t>You scale, make </a:t>
            </a:r>
          </a:p>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Kozuka Gothic Pro R" pitchFamily="34" charset="-128"/>
                <a:cs typeface="+mn-cs"/>
              </a:rPr>
              <a:t>resilient &amp; manage</a:t>
            </a:r>
          </a:p>
        </p:txBody>
      </p:sp>
      <p:sp>
        <p:nvSpPr>
          <p:cNvPr id="103" name="Rectangle 102"/>
          <p:cNvSpPr/>
          <p:nvPr/>
        </p:nvSpPr>
        <p:spPr>
          <a:xfrm>
            <a:off x="6134901" y="1899896"/>
            <a:ext cx="2000027" cy="639989"/>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1"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Platform</a:t>
            </a:r>
          </a:p>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(as a Service)</a:t>
            </a:r>
          </a:p>
        </p:txBody>
      </p:sp>
      <p:sp>
        <p:nvSpPr>
          <p:cNvPr id="104" name="Left Brace 103"/>
          <p:cNvSpPr/>
          <p:nvPr/>
        </p:nvSpPr>
        <p:spPr>
          <a:xfrm flipH="1">
            <a:off x="7951077" y="3302456"/>
            <a:ext cx="209550" cy="312250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5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5" name="TextBox 54"/>
          <p:cNvSpPr txBox="1"/>
          <p:nvPr/>
        </p:nvSpPr>
        <p:spPr>
          <a:xfrm flipH="1">
            <a:off x="8080051" y="3887078"/>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srgbClr val="FFFF00">
                    <a:alpha val="99000"/>
                  </a:srgbClr>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srgbClr val="FFFF00">
                    <a:alpha val="99000"/>
                  </a:srgbClr>
                </a:solidFill>
                <a:effectLst/>
                <a:uLnTx/>
                <a:uFillTx/>
                <a:latin typeface="Segoe UI"/>
                <a:ea typeface="Kozuka Gothic Pro R" pitchFamily="34" charset="-128"/>
                <a:cs typeface="+mn-cs"/>
              </a:rPr>
              <a:t>management by vendor</a:t>
            </a:r>
          </a:p>
        </p:txBody>
      </p:sp>
      <p:sp>
        <p:nvSpPr>
          <p:cNvPr id="106" name="Left Brace 105"/>
          <p:cNvSpPr/>
          <p:nvPr/>
        </p:nvSpPr>
        <p:spPr>
          <a:xfrm>
            <a:off x="6142006" y="2378663"/>
            <a:ext cx="152378" cy="847605"/>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5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7" name="TextBox 60"/>
          <p:cNvSpPr txBox="1"/>
          <p:nvPr/>
        </p:nvSpPr>
        <p:spPr>
          <a:xfrm>
            <a:off x="5799065" y="2264094"/>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You manage</a:t>
            </a:r>
          </a:p>
        </p:txBody>
      </p:sp>
      <p:sp>
        <p:nvSpPr>
          <p:cNvPr id="108" name="Rectangle 107"/>
          <p:cNvSpPr/>
          <p:nvPr/>
        </p:nvSpPr>
        <p:spPr>
          <a:xfrm>
            <a:off x="6303810" y="5580992"/>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Storage</a:t>
            </a:r>
          </a:p>
        </p:txBody>
      </p:sp>
      <p:sp>
        <p:nvSpPr>
          <p:cNvPr id="109" name="Rectangle 108"/>
          <p:cNvSpPr/>
          <p:nvPr/>
        </p:nvSpPr>
        <p:spPr>
          <a:xfrm>
            <a:off x="6303810" y="5126238"/>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Servers</a:t>
            </a:r>
          </a:p>
        </p:txBody>
      </p:sp>
      <p:sp>
        <p:nvSpPr>
          <p:cNvPr id="110" name="Rectangle 109"/>
          <p:cNvSpPr/>
          <p:nvPr/>
        </p:nvSpPr>
        <p:spPr>
          <a:xfrm>
            <a:off x="6303810" y="6035746"/>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Networking</a:t>
            </a:r>
          </a:p>
        </p:txBody>
      </p:sp>
      <p:sp>
        <p:nvSpPr>
          <p:cNvPr id="111" name="Rectangle 110"/>
          <p:cNvSpPr/>
          <p:nvPr/>
        </p:nvSpPr>
        <p:spPr>
          <a:xfrm>
            <a:off x="6303810" y="4216729"/>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O/S</a:t>
            </a:r>
          </a:p>
        </p:txBody>
      </p:sp>
      <p:sp>
        <p:nvSpPr>
          <p:cNvPr id="112" name="Rectangle 111"/>
          <p:cNvSpPr/>
          <p:nvPr/>
        </p:nvSpPr>
        <p:spPr>
          <a:xfrm>
            <a:off x="6303810" y="3761974"/>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Middleware</a:t>
            </a:r>
          </a:p>
        </p:txBody>
      </p:sp>
      <p:sp>
        <p:nvSpPr>
          <p:cNvPr id="113" name="Rectangle 112"/>
          <p:cNvSpPr/>
          <p:nvPr/>
        </p:nvSpPr>
        <p:spPr>
          <a:xfrm>
            <a:off x="6303810" y="4671484"/>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Virtualization</a:t>
            </a:r>
          </a:p>
        </p:txBody>
      </p:sp>
      <p:sp>
        <p:nvSpPr>
          <p:cNvPr id="114" name="Rectangle 113"/>
          <p:cNvSpPr/>
          <p:nvPr/>
        </p:nvSpPr>
        <p:spPr>
          <a:xfrm>
            <a:off x="6303810" y="2397711"/>
            <a:ext cx="1638008"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Applications</a:t>
            </a:r>
          </a:p>
        </p:txBody>
      </p:sp>
      <p:sp>
        <p:nvSpPr>
          <p:cNvPr id="115" name="Rectangle 114"/>
          <p:cNvSpPr/>
          <p:nvPr/>
        </p:nvSpPr>
        <p:spPr>
          <a:xfrm>
            <a:off x="6303810" y="3307220"/>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Runtime</a:t>
            </a:r>
          </a:p>
        </p:txBody>
      </p:sp>
      <p:sp>
        <p:nvSpPr>
          <p:cNvPr id="116" name="Rectangle 115"/>
          <p:cNvSpPr/>
          <p:nvPr/>
        </p:nvSpPr>
        <p:spPr>
          <a:xfrm>
            <a:off x="6303810" y="2852466"/>
            <a:ext cx="1638008"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Data</a:t>
            </a:r>
          </a:p>
        </p:txBody>
      </p:sp>
      <p:sp>
        <p:nvSpPr>
          <p:cNvPr id="117" name="Rectangle 116"/>
          <p:cNvSpPr/>
          <p:nvPr/>
        </p:nvSpPr>
        <p:spPr>
          <a:xfrm>
            <a:off x="808731" y="1540734"/>
            <a:ext cx="7829066" cy="38795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800" b="1"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“Hosting Models”</a:t>
            </a:r>
          </a:p>
        </p:txBody>
      </p:sp>
      <p:sp>
        <p:nvSpPr>
          <p:cNvPr id="118" name="Rectangle 117"/>
          <p:cNvSpPr/>
          <p:nvPr/>
        </p:nvSpPr>
        <p:spPr bwMode="auto">
          <a:xfrm>
            <a:off x="9055909" y="1469138"/>
            <a:ext cx="2866789" cy="5084478"/>
          </a:xfrm>
          <a:prstGeom prst="rect">
            <a:avLst/>
          </a:prstGeom>
          <a:solidFill>
            <a:srgbClr val="CC66FF"/>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64" tIns="38082" rIns="76164" bIns="38082" numCol="1" rtlCol="0" anchor="ctr" anchorCtr="0" compatLnSpc="1">
            <a:prstTxWarp prst="textNoShape">
              <a:avLst/>
            </a:prstTxWarp>
          </a:bodyPr>
          <a:lstStyle/>
          <a:p>
            <a:pPr marL="0" marR="0" lvl="0" indent="0" algn="ctr" defTabSz="76139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Rectangle 118"/>
          <p:cNvSpPr/>
          <p:nvPr/>
        </p:nvSpPr>
        <p:spPr>
          <a:xfrm>
            <a:off x="9115609" y="1899897"/>
            <a:ext cx="2027970" cy="639989"/>
          </a:xfrm>
          <a:prstGeom prst="rect">
            <a:avLst/>
          </a:prstGeom>
          <a:noFill/>
          <a:ln w="9525" cap="flat" cmpd="sng" algn="ctr">
            <a:noFill/>
            <a:prstDash val="solid"/>
          </a:ln>
          <a:effectLst/>
        </p:spPr>
        <p:txBody>
          <a:bodyPr lIns="76169" tIns="0" rIns="7616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1"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Software</a:t>
            </a:r>
          </a:p>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(as a Service)</a:t>
            </a:r>
          </a:p>
        </p:txBody>
      </p:sp>
      <p:sp>
        <p:nvSpPr>
          <p:cNvPr id="120" name="Rectangle 119"/>
          <p:cNvSpPr/>
          <p:nvPr/>
        </p:nvSpPr>
        <p:spPr>
          <a:xfrm>
            <a:off x="9316227" y="5580990"/>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Storage</a:t>
            </a:r>
          </a:p>
        </p:txBody>
      </p:sp>
      <p:sp>
        <p:nvSpPr>
          <p:cNvPr id="121" name="Rectangle 120"/>
          <p:cNvSpPr/>
          <p:nvPr/>
        </p:nvSpPr>
        <p:spPr>
          <a:xfrm>
            <a:off x="9316227" y="5126235"/>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Servers</a:t>
            </a:r>
          </a:p>
        </p:txBody>
      </p:sp>
      <p:sp>
        <p:nvSpPr>
          <p:cNvPr id="122" name="Rectangle 121"/>
          <p:cNvSpPr/>
          <p:nvPr/>
        </p:nvSpPr>
        <p:spPr>
          <a:xfrm>
            <a:off x="9316227" y="6035743"/>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Networking</a:t>
            </a:r>
          </a:p>
        </p:txBody>
      </p:sp>
      <p:sp>
        <p:nvSpPr>
          <p:cNvPr id="123" name="Rectangle 122"/>
          <p:cNvSpPr/>
          <p:nvPr/>
        </p:nvSpPr>
        <p:spPr>
          <a:xfrm>
            <a:off x="9316227" y="4216727"/>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O/S</a:t>
            </a:r>
          </a:p>
        </p:txBody>
      </p:sp>
      <p:sp>
        <p:nvSpPr>
          <p:cNvPr id="124" name="Rectangle 123"/>
          <p:cNvSpPr/>
          <p:nvPr/>
        </p:nvSpPr>
        <p:spPr>
          <a:xfrm>
            <a:off x="9316227" y="3761972"/>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Middleware</a:t>
            </a:r>
          </a:p>
        </p:txBody>
      </p:sp>
      <p:sp>
        <p:nvSpPr>
          <p:cNvPr id="125" name="Rectangle 124"/>
          <p:cNvSpPr/>
          <p:nvPr/>
        </p:nvSpPr>
        <p:spPr>
          <a:xfrm>
            <a:off x="9316227" y="4671480"/>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Virtualization</a:t>
            </a:r>
          </a:p>
        </p:txBody>
      </p:sp>
      <p:sp>
        <p:nvSpPr>
          <p:cNvPr id="126" name="Rectangle 125"/>
          <p:cNvSpPr/>
          <p:nvPr/>
        </p:nvSpPr>
        <p:spPr>
          <a:xfrm>
            <a:off x="9316227" y="2397708"/>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Applications</a:t>
            </a:r>
          </a:p>
        </p:txBody>
      </p:sp>
      <p:sp>
        <p:nvSpPr>
          <p:cNvPr id="127" name="Rectangle 126"/>
          <p:cNvSpPr/>
          <p:nvPr/>
        </p:nvSpPr>
        <p:spPr>
          <a:xfrm>
            <a:off x="9316227" y="3307217"/>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Runtime</a:t>
            </a:r>
          </a:p>
        </p:txBody>
      </p:sp>
      <p:sp>
        <p:nvSpPr>
          <p:cNvPr id="128" name="Rectangle 127"/>
          <p:cNvSpPr/>
          <p:nvPr/>
        </p:nvSpPr>
        <p:spPr>
          <a:xfrm>
            <a:off x="9316227" y="2852463"/>
            <a:ext cx="1638008" cy="380946"/>
          </a:xfrm>
          <a:prstGeom prst="rect">
            <a:avLst/>
          </a:prstGeom>
          <a:solidFill>
            <a:schemeClr val="accent3">
              <a:lumMod val="60000"/>
              <a:lumOff val="40000"/>
            </a:schemeClr>
          </a:solidFill>
          <a:ln w="9525" cap="flat" cmpd="sng" algn="ctr">
            <a:noFill/>
            <a:prstDash val="solid"/>
          </a:ln>
          <a:effectLst/>
        </p:spPr>
        <p:txBody>
          <a:bodyPr lIns="0" rIns="0"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188F">
                    <a:alpha val="99000"/>
                  </a:srgbClr>
                </a:solidFill>
                <a:effectLst/>
                <a:uLnTx/>
                <a:uFillTx/>
                <a:latin typeface="Segoe UI"/>
                <a:ea typeface="Segoe UI" pitchFamily="34" charset="0"/>
                <a:cs typeface="Segoe UI" pitchFamily="34" charset="0"/>
              </a:rPr>
              <a:t>Data</a:t>
            </a:r>
          </a:p>
        </p:txBody>
      </p:sp>
      <p:sp>
        <p:nvSpPr>
          <p:cNvPr id="129" name="Rectangle 128"/>
          <p:cNvSpPr/>
          <p:nvPr/>
        </p:nvSpPr>
        <p:spPr>
          <a:xfrm>
            <a:off x="8906721" y="1551027"/>
            <a:ext cx="2866789" cy="38795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800" b="1" i="0" u="none" strike="noStrike" kern="1200" cap="none" spc="0" normalizeH="0" baseline="0" noProof="0" dirty="0">
                <a:ln>
                  <a:noFill/>
                </a:ln>
                <a:solidFill>
                  <a:srgbClr val="FFFFFF">
                    <a:alpha val="99000"/>
                  </a:srgbClr>
                </a:solidFill>
                <a:effectLst/>
                <a:uLnTx/>
                <a:uFillTx/>
                <a:latin typeface="Segoe UI"/>
                <a:ea typeface="Kozuka Gothic Pro R" pitchFamily="34" charset="-128"/>
                <a:cs typeface="+mn-cs"/>
              </a:rPr>
              <a:t>“Business Model”</a:t>
            </a:r>
          </a:p>
        </p:txBody>
      </p:sp>
      <p:sp>
        <p:nvSpPr>
          <p:cNvPr id="130" name="Rectangle 129"/>
          <p:cNvSpPr/>
          <p:nvPr/>
        </p:nvSpPr>
        <p:spPr>
          <a:xfrm>
            <a:off x="1202837" y="5573848"/>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Storage</a:t>
            </a:r>
          </a:p>
        </p:txBody>
      </p:sp>
      <p:sp>
        <p:nvSpPr>
          <p:cNvPr id="131" name="Rectangle 130"/>
          <p:cNvSpPr/>
          <p:nvPr/>
        </p:nvSpPr>
        <p:spPr>
          <a:xfrm>
            <a:off x="1202837" y="5119093"/>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Servers</a:t>
            </a:r>
          </a:p>
        </p:txBody>
      </p:sp>
      <p:sp>
        <p:nvSpPr>
          <p:cNvPr id="132" name="Rectangle 131"/>
          <p:cNvSpPr/>
          <p:nvPr/>
        </p:nvSpPr>
        <p:spPr>
          <a:xfrm>
            <a:off x="1202837" y="6028600"/>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Networking</a:t>
            </a:r>
          </a:p>
        </p:txBody>
      </p:sp>
      <p:sp>
        <p:nvSpPr>
          <p:cNvPr id="133" name="Rectangle 132"/>
          <p:cNvSpPr/>
          <p:nvPr/>
        </p:nvSpPr>
        <p:spPr>
          <a:xfrm>
            <a:off x="1202837" y="4209584"/>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O/S</a:t>
            </a:r>
          </a:p>
        </p:txBody>
      </p:sp>
      <p:sp>
        <p:nvSpPr>
          <p:cNvPr id="134" name="Rectangle 133"/>
          <p:cNvSpPr/>
          <p:nvPr/>
        </p:nvSpPr>
        <p:spPr>
          <a:xfrm>
            <a:off x="1202837" y="3754830"/>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Middleware</a:t>
            </a:r>
          </a:p>
        </p:txBody>
      </p:sp>
      <p:sp>
        <p:nvSpPr>
          <p:cNvPr id="135" name="Rectangle 134"/>
          <p:cNvSpPr/>
          <p:nvPr/>
        </p:nvSpPr>
        <p:spPr>
          <a:xfrm>
            <a:off x="1202837" y="4664339"/>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Virtualization</a:t>
            </a:r>
          </a:p>
        </p:txBody>
      </p:sp>
      <p:sp>
        <p:nvSpPr>
          <p:cNvPr id="136" name="Rectangle 135"/>
          <p:cNvSpPr/>
          <p:nvPr/>
        </p:nvSpPr>
        <p:spPr>
          <a:xfrm>
            <a:off x="1202837" y="2845321"/>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Data</a:t>
            </a:r>
          </a:p>
        </p:txBody>
      </p:sp>
      <p:sp>
        <p:nvSpPr>
          <p:cNvPr id="137" name="Rectangle 136"/>
          <p:cNvSpPr/>
          <p:nvPr/>
        </p:nvSpPr>
        <p:spPr>
          <a:xfrm>
            <a:off x="1202837" y="2390566"/>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Applications</a:t>
            </a:r>
          </a:p>
        </p:txBody>
      </p:sp>
      <p:sp>
        <p:nvSpPr>
          <p:cNvPr id="138" name="Rectangle 137"/>
          <p:cNvSpPr/>
          <p:nvPr/>
        </p:nvSpPr>
        <p:spPr>
          <a:xfrm>
            <a:off x="1202837" y="3300076"/>
            <a:ext cx="1638009" cy="380946"/>
          </a:xfrm>
          <a:prstGeom prst="rect">
            <a:avLst/>
          </a:prstGeom>
          <a:solidFill>
            <a:schemeClr val="accent2"/>
          </a:solidFill>
          <a:ln w="9525" cap="flat" cmpd="sng" algn="ctr">
            <a:noFill/>
            <a:prstDash val="solid"/>
          </a:ln>
          <a:effectLst/>
        </p:spPr>
        <p:txBody>
          <a:bodyPr rtlCol="0" anchor="t" anchorCtr="0"/>
          <a:lstStyle/>
          <a:p>
            <a:pPr marL="0" marR="0" lvl="0" indent="0" algn="ctr" defTabSz="121856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alpha val="99000"/>
                  </a:srgbClr>
                </a:solidFill>
                <a:effectLst/>
                <a:uLnTx/>
                <a:uFillTx/>
                <a:latin typeface="Segoe UI"/>
                <a:ea typeface="Segoe UI" pitchFamily="34" charset="0"/>
                <a:cs typeface="Segoe UI" pitchFamily="34" charset="0"/>
              </a:rPr>
              <a:t>Runtime</a:t>
            </a:r>
          </a:p>
        </p:txBody>
      </p:sp>
      <p:sp>
        <p:nvSpPr>
          <p:cNvPr id="139" name="Left Brace 138"/>
          <p:cNvSpPr/>
          <p:nvPr/>
        </p:nvSpPr>
        <p:spPr>
          <a:xfrm>
            <a:off x="953639" y="2390565"/>
            <a:ext cx="243576" cy="401898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5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0" name="TextBox 54"/>
          <p:cNvSpPr txBox="1"/>
          <p:nvPr/>
        </p:nvSpPr>
        <p:spPr>
          <a:xfrm flipH="1">
            <a:off x="11217504" y="3365592"/>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46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00">
                    <a:alpha val="99000"/>
                  </a:srgbClr>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srgbClr val="FFFF00">
                    <a:alpha val="99000"/>
                  </a:srgbClr>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srgbClr val="FFFF00">
                    <a:alpha val="99000"/>
                  </a:srgbClr>
                </a:solidFill>
                <a:effectLst/>
                <a:uLnTx/>
                <a:uFillTx/>
                <a:latin typeface="Segoe UI"/>
                <a:ea typeface="Kozuka Gothic Pro R" pitchFamily="34" charset="-128"/>
                <a:cs typeface="+mn-cs"/>
              </a:rPr>
              <a:t>management by vendor</a:t>
            </a:r>
          </a:p>
        </p:txBody>
      </p:sp>
      <p:sp>
        <p:nvSpPr>
          <p:cNvPr id="141" name="Left Brace 140"/>
          <p:cNvSpPr/>
          <p:nvPr/>
        </p:nvSpPr>
        <p:spPr>
          <a:xfrm flipH="1">
            <a:off x="10983853" y="2390765"/>
            <a:ext cx="243576" cy="401898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56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89185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Two really popular PaaS offerings for ISVs</a:t>
            </a:r>
          </a:p>
        </p:txBody>
      </p:sp>
      <p:grpSp>
        <p:nvGrpSpPr>
          <p:cNvPr id="47" name="Group 46"/>
          <p:cNvGrpSpPr/>
          <p:nvPr/>
        </p:nvGrpSpPr>
        <p:grpSpPr>
          <a:xfrm>
            <a:off x="1594100" y="2763538"/>
            <a:ext cx="4057523" cy="1960862"/>
            <a:chOff x="1830157" y="2410691"/>
            <a:chExt cx="3642388" cy="1593273"/>
          </a:xfrm>
        </p:grpSpPr>
        <p:sp>
          <p:nvSpPr>
            <p:cNvPr id="4" name="Rectangle 3"/>
            <p:cNvSpPr/>
            <p:nvPr/>
          </p:nvSpPr>
          <p:spPr bwMode="auto">
            <a:xfrm>
              <a:off x="1830157" y="2410691"/>
              <a:ext cx="3642388" cy="159327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Services</a:t>
              </a:r>
            </a:p>
          </p:txBody>
        </p:sp>
        <p:grpSp>
          <p:nvGrpSpPr>
            <p:cNvPr id="5" name="Group 4"/>
            <p:cNvGrpSpPr/>
            <p:nvPr/>
          </p:nvGrpSpPr>
          <p:grpSpPr>
            <a:xfrm>
              <a:off x="2606953" y="3197367"/>
              <a:ext cx="988716" cy="310740"/>
              <a:chOff x="6133817" y="1963088"/>
              <a:chExt cx="1008542" cy="316971"/>
            </a:xfrm>
          </p:grpSpPr>
          <p:sp>
            <p:nvSpPr>
              <p:cNvPr id="21" name="TextBox 20"/>
              <p:cNvSpPr txBox="1"/>
              <p:nvPr/>
            </p:nvSpPr>
            <p:spPr>
              <a:xfrm>
                <a:off x="6483203" y="1978953"/>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22" name="Picture 21"/>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133817" y="1963088"/>
                <a:ext cx="286784" cy="286785"/>
              </a:xfrm>
              <a:prstGeom prst="rect">
                <a:avLst/>
              </a:prstGeom>
            </p:spPr>
          </p:pic>
        </p:grpSp>
        <p:pic>
          <p:nvPicPr>
            <p:cNvPr id="18" name="Picture 1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004753" y="3161037"/>
              <a:ext cx="285814" cy="285815"/>
            </a:xfrm>
            <a:prstGeom prst="rect">
              <a:avLst/>
            </a:prstGeom>
          </p:spPr>
        </p:pic>
        <p:sp>
          <p:nvSpPr>
            <p:cNvPr id="13" name="TextBox 12"/>
            <p:cNvSpPr txBox="1"/>
            <p:nvPr/>
          </p:nvSpPr>
          <p:spPr>
            <a:xfrm>
              <a:off x="4345785" y="3233992"/>
              <a:ext cx="646198" cy="295187"/>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Jobs</a:t>
              </a:r>
            </a:p>
          </p:txBody>
        </p:sp>
      </p:grpSp>
      <p:grpSp>
        <p:nvGrpSpPr>
          <p:cNvPr id="46" name="Group 45"/>
          <p:cNvGrpSpPr/>
          <p:nvPr/>
        </p:nvGrpSpPr>
        <p:grpSpPr>
          <a:xfrm>
            <a:off x="6538847" y="2720165"/>
            <a:ext cx="3830235" cy="1933668"/>
            <a:chOff x="3651351" y="4428842"/>
            <a:chExt cx="2796164" cy="1593273"/>
          </a:xfrm>
        </p:grpSpPr>
        <p:sp>
          <p:nvSpPr>
            <p:cNvPr id="43" name="Rectangle 42"/>
            <p:cNvSpPr/>
            <p:nvPr/>
          </p:nvSpPr>
          <p:spPr bwMode="auto">
            <a:xfrm>
              <a:off x="3651351" y="4428842"/>
              <a:ext cx="2796164" cy="159327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sp>
          <p:nvSpPr>
            <p:cNvPr id="44" name="TextBox 43"/>
            <p:cNvSpPr txBox="1"/>
            <p:nvPr/>
          </p:nvSpPr>
          <p:spPr>
            <a:xfrm>
              <a:off x="4989680" y="5194044"/>
              <a:ext cx="646199" cy="29518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45" name="Picture 4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646931" y="5171416"/>
              <a:ext cx="290974" cy="290974"/>
            </a:xfrm>
            <a:prstGeom prst="rect">
              <a:avLst/>
            </a:prstGeom>
          </p:spPr>
        </p:pic>
      </p:grpSp>
    </p:spTree>
    <p:extLst>
      <p:ext uri="{BB962C8B-B14F-4D97-AF65-F5344CB8AC3E}">
        <p14:creationId xmlns:p14="http://schemas.microsoft.com/office/powerpoint/2010/main" val="4525640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“Web sites as a service”</a:t>
            </a:r>
          </a:p>
        </p:txBody>
      </p:sp>
      <p:pic>
        <p:nvPicPr>
          <p:cNvPr id="3" name="Picture 2"/>
          <p:cNvPicPr>
            <a:picLocks noChangeAspect="1"/>
          </p:cNvPicPr>
          <p:nvPr/>
        </p:nvPicPr>
        <p:blipFill>
          <a:blip r:embed="rId2"/>
          <a:stretch>
            <a:fillRect/>
          </a:stretch>
        </p:blipFill>
        <p:spPr>
          <a:xfrm>
            <a:off x="3171080" y="1396511"/>
            <a:ext cx="5852160" cy="4079679"/>
          </a:xfrm>
          <a:prstGeom prst="rect">
            <a:avLst/>
          </a:prstGeom>
        </p:spPr>
      </p:pic>
      <p:sp>
        <p:nvSpPr>
          <p:cNvPr id="4" name="Rectangle 3"/>
          <p:cNvSpPr/>
          <p:nvPr/>
        </p:nvSpPr>
        <p:spPr>
          <a:xfrm>
            <a:off x="1142987" y="5851212"/>
            <a:ext cx="9908345" cy="646331"/>
          </a:xfrm>
          <a:prstGeom prst="rect">
            <a:avLst/>
          </a:prstGeom>
        </p:spPr>
        <p:txBody>
          <a:bodyPr wrap="square">
            <a:spAutoFit/>
          </a:bodyPr>
          <a:lstStyle/>
          <a:p>
            <a:pPr algn="ctr"/>
            <a:r>
              <a:rPr lang="en-GB" b="1" dirty="0"/>
              <a:t>App Service is a cloud platform to build powerful web and mobile apps that connect to data anywhere, in the cloud or on-premises</a:t>
            </a:r>
            <a:endParaRPr lang="en-GB" dirty="0"/>
          </a:p>
        </p:txBody>
      </p:sp>
    </p:spTree>
    <p:extLst>
      <p:ext uri="{BB962C8B-B14F-4D97-AF65-F5344CB8AC3E}">
        <p14:creationId xmlns:p14="http://schemas.microsoft.com/office/powerpoint/2010/main" val="21449620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Azure App Services</a:t>
            </a:r>
          </a:p>
        </p:txBody>
      </p:sp>
      <p:sp>
        <p:nvSpPr>
          <p:cNvPr id="5" name="Text Placeholder 4"/>
          <p:cNvSpPr>
            <a:spLocks noGrp="1"/>
          </p:cNvSpPr>
          <p:nvPr>
            <p:ph type="body" sz="quarter" idx="10"/>
          </p:nvPr>
        </p:nvSpPr>
        <p:spPr>
          <a:xfrm>
            <a:off x="269240" y="5668824"/>
            <a:ext cx="11653523" cy="727700"/>
          </a:xfrm>
        </p:spPr>
        <p:txBody>
          <a:bodyPr/>
          <a:lstStyle/>
          <a:p>
            <a:pPr algn="ctr"/>
            <a:r>
              <a:rPr lang="en-GB" dirty="0"/>
              <a:t>Choose pricing tier</a:t>
            </a:r>
          </a:p>
        </p:txBody>
      </p:sp>
      <p:pic>
        <p:nvPicPr>
          <p:cNvPr id="3" name="Picture 2"/>
          <p:cNvPicPr>
            <a:picLocks noChangeAspect="1"/>
          </p:cNvPicPr>
          <p:nvPr/>
        </p:nvPicPr>
        <p:blipFill>
          <a:blip r:embed="rId2"/>
          <a:stretch>
            <a:fillRect/>
          </a:stretch>
        </p:blipFill>
        <p:spPr>
          <a:xfrm>
            <a:off x="2426927" y="1320944"/>
            <a:ext cx="7338147" cy="3936920"/>
          </a:xfrm>
          <a:prstGeom prst="rect">
            <a:avLst/>
          </a:prstGeom>
        </p:spPr>
      </p:pic>
    </p:spTree>
    <p:extLst>
      <p:ext uri="{BB962C8B-B14F-4D97-AF65-F5344CB8AC3E}">
        <p14:creationId xmlns:p14="http://schemas.microsoft.com/office/powerpoint/2010/main" val="29761921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Azure App Services</a:t>
            </a:r>
          </a:p>
        </p:txBody>
      </p:sp>
      <p:sp>
        <p:nvSpPr>
          <p:cNvPr id="5" name="Text Placeholder 4"/>
          <p:cNvSpPr>
            <a:spLocks noGrp="1"/>
          </p:cNvSpPr>
          <p:nvPr>
            <p:ph type="body" sz="quarter" idx="10"/>
          </p:nvPr>
        </p:nvSpPr>
        <p:spPr>
          <a:xfrm>
            <a:off x="269240" y="5668824"/>
            <a:ext cx="11174615" cy="727700"/>
          </a:xfrm>
        </p:spPr>
        <p:txBody>
          <a:bodyPr/>
          <a:lstStyle/>
          <a:p>
            <a:pPr algn="ctr"/>
            <a:r>
              <a:rPr lang="en-GB" dirty="0"/>
              <a:t>Choose of dev languages</a:t>
            </a:r>
          </a:p>
        </p:txBody>
      </p:sp>
      <p:pic>
        <p:nvPicPr>
          <p:cNvPr id="4" name="Picture 3"/>
          <p:cNvPicPr>
            <a:picLocks noChangeAspect="1"/>
          </p:cNvPicPr>
          <p:nvPr/>
        </p:nvPicPr>
        <p:blipFill>
          <a:blip r:embed="rId2"/>
          <a:stretch>
            <a:fillRect/>
          </a:stretch>
        </p:blipFill>
        <p:spPr>
          <a:xfrm>
            <a:off x="2990850" y="1666875"/>
            <a:ext cx="6210300" cy="3524250"/>
          </a:xfrm>
          <a:prstGeom prst="rect">
            <a:avLst/>
          </a:prstGeom>
        </p:spPr>
      </p:pic>
      <p:pic>
        <p:nvPicPr>
          <p:cNvPr id="6" name="Picture 5"/>
          <p:cNvPicPr>
            <a:picLocks noChangeAspect="1"/>
          </p:cNvPicPr>
          <p:nvPr/>
        </p:nvPicPr>
        <p:blipFill>
          <a:blip r:embed="rId3"/>
          <a:stretch>
            <a:fillRect/>
          </a:stretch>
        </p:blipFill>
        <p:spPr>
          <a:xfrm>
            <a:off x="8662719" y="2590800"/>
            <a:ext cx="3260043" cy="3983181"/>
          </a:xfrm>
          <a:prstGeom prst="rect">
            <a:avLst/>
          </a:prstGeom>
        </p:spPr>
      </p:pic>
    </p:spTree>
    <p:extLst>
      <p:ext uri="{BB962C8B-B14F-4D97-AF65-F5344CB8AC3E}">
        <p14:creationId xmlns:p14="http://schemas.microsoft.com/office/powerpoint/2010/main" val="8311238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1189176"/>
            <a:ext cx="10225888" cy="5379934"/>
          </a:xfrm>
        </p:spPr>
        <p:txBody>
          <a:bodyPr/>
          <a:lstStyle/>
          <a:p>
            <a:r>
              <a:rPr lang="en-GB" sz="2800" i="1" dirty="0"/>
              <a:t>9:30am	Registration opens</a:t>
            </a:r>
          </a:p>
          <a:p>
            <a:r>
              <a:rPr lang="en-GB" sz="2800" i="1" dirty="0"/>
              <a:t>10am    	Workshop starts, with breaks for coffee and lunch</a:t>
            </a:r>
          </a:p>
          <a:p>
            <a:r>
              <a:rPr lang="en-GB" sz="2800" i="1" dirty="0"/>
              <a:t>2pm 	Networking and informal one to one discussions</a:t>
            </a:r>
          </a:p>
          <a:p>
            <a:r>
              <a:rPr lang="en-GB" sz="2800" i="1" dirty="0"/>
              <a:t>3pm      	Machine Learning and DevOps ‘workshops’ </a:t>
            </a:r>
          </a:p>
          <a:p>
            <a:r>
              <a:rPr lang="en-GB" sz="2800" i="1" dirty="0"/>
              <a:t>4pm     	Close </a:t>
            </a:r>
          </a:p>
          <a:p>
            <a:endParaRPr lang="en-GB" sz="3200" dirty="0"/>
          </a:p>
          <a:p>
            <a:r>
              <a:rPr lang="en-GB" sz="2800" dirty="0"/>
              <a:t>The Road to the Modern Cloud</a:t>
            </a:r>
          </a:p>
          <a:p>
            <a:r>
              <a:rPr lang="en-GB" sz="2800" dirty="0"/>
              <a:t>Micro-services in Azure</a:t>
            </a:r>
          </a:p>
          <a:p>
            <a:r>
              <a:rPr lang="en-GB" sz="2800" dirty="0"/>
              <a:t>DevOps on Azure</a:t>
            </a:r>
          </a:p>
          <a:p>
            <a:r>
              <a:rPr lang="en-GB" sz="2800" dirty="0"/>
              <a:t>The Internet of Things and Azure</a:t>
            </a:r>
          </a:p>
          <a:p>
            <a:r>
              <a:rPr lang="en-GB" sz="2800" dirty="0"/>
              <a:t>The Azure data platform + machine learning</a:t>
            </a:r>
            <a:endParaRPr lang="en-GB" dirty="0"/>
          </a:p>
        </p:txBody>
      </p:sp>
      <p:sp>
        <p:nvSpPr>
          <p:cNvPr id="4" name="Title 3"/>
          <p:cNvSpPr>
            <a:spLocks noGrp="1"/>
          </p:cNvSpPr>
          <p:nvPr>
            <p:ph type="title"/>
          </p:nvPr>
        </p:nvSpPr>
        <p:spPr/>
        <p:txBody>
          <a:bodyPr/>
          <a:lstStyle/>
          <a:p>
            <a:r>
              <a:rPr lang="en-GB" dirty="0"/>
              <a:t>Agenda</a:t>
            </a:r>
          </a:p>
        </p:txBody>
      </p:sp>
    </p:spTree>
    <p:extLst>
      <p:ext uri="{BB962C8B-B14F-4D97-AF65-F5344CB8AC3E}">
        <p14:creationId xmlns:p14="http://schemas.microsoft.com/office/powerpoint/2010/main" val="27456657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Azure App Services</a:t>
            </a:r>
          </a:p>
        </p:txBody>
      </p:sp>
      <p:pic>
        <p:nvPicPr>
          <p:cNvPr id="3" name="Picture 2"/>
          <p:cNvPicPr>
            <a:picLocks noChangeAspect="1"/>
          </p:cNvPicPr>
          <p:nvPr/>
        </p:nvPicPr>
        <p:blipFill>
          <a:blip r:embed="rId2"/>
          <a:stretch>
            <a:fillRect/>
          </a:stretch>
        </p:blipFill>
        <p:spPr>
          <a:xfrm>
            <a:off x="2990850" y="1657350"/>
            <a:ext cx="6210300" cy="3543300"/>
          </a:xfrm>
          <a:prstGeom prst="rect">
            <a:avLst/>
          </a:prstGeom>
        </p:spPr>
      </p:pic>
      <p:sp>
        <p:nvSpPr>
          <p:cNvPr id="4" name="Text Placeholder 4"/>
          <p:cNvSpPr txBox="1">
            <a:spLocks/>
          </p:cNvSpPr>
          <p:nvPr/>
        </p:nvSpPr>
        <p:spPr>
          <a:xfrm>
            <a:off x="269240" y="5668824"/>
            <a:ext cx="11653523" cy="72770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GB" dirty="0"/>
              <a:t>Auto scale</a:t>
            </a:r>
          </a:p>
        </p:txBody>
      </p:sp>
      <p:pic>
        <p:nvPicPr>
          <p:cNvPr id="5" name="Picture 4"/>
          <p:cNvPicPr>
            <a:picLocks noChangeAspect="1"/>
          </p:cNvPicPr>
          <p:nvPr/>
        </p:nvPicPr>
        <p:blipFill>
          <a:blip r:embed="rId3"/>
          <a:stretch>
            <a:fillRect/>
          </a:stretch>
        </p:blipFill>
        <p:spPr>
          <a:xfrm>
            <a:off x="8026491" y="2929856"/>
            <a:ext cx="3896272" cy="3466668"/>
          </a:xfrm>
          <a:prstGeom prst="rect">
            <a:avLst/>
          </a:prstGeom>
        </p:spPr>
      </p:pic>
    </p:spTree>
    <p:extLst>
      <p:ext uri="{BB962C8B-B14F-4D97-AF65-F5344CB8AC3E}">
        <p14:creationId xmlns:p14="http://schemas.microsoft.com/office/powerpoint/2010/main" val="37219209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Azure App Services</a:t>
            </a:r>
          </a:p>
        </p:txBody>
      </p:sp>
      <p:pic>
        <p:nvPicPr>
          <p:cNvPr id="3" name="Picture 2"/>
          <p:cNvPicPr>
            <a:picLocks noChangeAspect="1"/>
          </p:cNvPicPr>
          <p:nvPr/>
        </p:nvPicPr>
        <p:blipFill>
          <a:blip r:embed="rId2"/>
          <a:stretch>
            <a:fillRect/>
          </a:stretch>
        </p:blipFill>
        <p:spPr>
          <a:xfrm>
            <a:off x="2981325" y="1638300"/>
            <a:ext cx="6229350" cy="3581400"/>
          </a:xfrm>
          <a:prstGeom prst="rect">
            <a:avLst/>
          </a:prstGeom>
        </p:spPr>
      </p:pic>
      <p:sp>
        <p:nvSpPr>
          <p:cNvPr id="4" name="Text Placeholder 4"/>
          <p:cNvSpPr txBox="1">
            <a:spLocks/>
          </p:cNvSpPr>
          <p:nvPr/>
        </p:nvSpPr>
        <p:spPr>
          <a:xfrm>
            <a:off x="269240" y="5668824"/>
            <a:ext cx="11653523" cy="72770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GB" dirty="0"/>
              <a:t>Auto scale</a:t>
            </a:r>
          </a:p>
        </p:txBody>
      </p:sp>
    </p:spTree>
    <p:extLst>
      <p:ext uri="{BB962C8B-B14F-4D97-AF65-F5344CB8AC3E}">
        <p14:creationId xmlns:p14="http://schemas.microsoft.com/office/powerpoint/2010/main" val="27924060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Azure App Services</a:t>
            </a:r>
          </a:p>
        </p:txBody>
      </p:sp>
      <p:pic>
        <p:nvPicPr>
          <p:cNvPr id="3" name="Picture 2"/>
          <p:cNvPicPr>
            <a:picLocks noChangeAspect="1"/>
          </p:cNvPicPr>
          <p:nvPr/>
        </p:nvPicPr>
        <p:blipFill>
          <a:blip r:embed="rId2"/>
          <a:stretch>
            <a:fillRect/>
          </a:stretch>
        </p:blipFill>
        <p:spPr>
          <a:xfrm>
            <a:off x="2962275" y="1633537"/>
            <a:ext cx="6267450" cy="3590925"/>
          </a:xfrm>
          <a:prstGeom prst="rect">
            <a:avLst/>
          </a:prstGeom>
        </p:spPr>
      </p:pic>
      <p:sp>
        <p:nvSpPr>
          <p:cNvPr id="4" name="Text Placeholder 4"/>
          <p:cNvSpPr txBox="1">
            <a:spLocks/>
          </p:cNvSpPr>
          <p:nvPr/>
        </p:nvSpPr>
        <p:spPr>
          <a:xfrm>
            <a:off x="269240" y="5668824"/>
            <a:ext cx="11653523" cy="72770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GB" dirty="0"/>
              <a:t>Auto scale</a:t>
            </a:r>
          </a:p>
        </p:txBody>
      </p:sp>
    </p:spTree>
    <p:extLst>
      <p:ext uri="{BB962C8B-B14F-4D97-AF65-F5344CB8AC3E}">
        <p14:creationId xmlns:p14="http://schemas.microsoft.com/office/powerpoint/2010/main" val="11660723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Azure App Services</a:t>
            </a:r>
          </a:p>
        </p:txBody>
      </p:sp>
      <p:pic>
        <p:nvPicPr>
          <p:cNvPr id="3" name="Picture 2"/>
          <p:cNvPicPr>
            <a:picLocks noChangeAspect="1"/>
          </p:cNvPicPr>
          <p:nvPr/>
        </p:nvPicPr>
        <p:blipFill>
          <a:blip r:embed="rId2"/>
          <a:stretch>
            <a:fillRect/>
          </a:stretch>
        </p:blipFill>
        <p:spPr>
          <a:xfrm>
            <a:off x="2981325" y="1638300"/>
            <a:ext cx="6229350" cy="3581400"/>
          </a:xfrm>
          <a:prstGeom prst="rect">
            <a:avLst/>
          </a:prstGeom>
        </p:spPr>
      </p:pic>
      <p:sp>
        <p:nvSpPr>
          <p:cNvPr id="4" name="Text Placeholder 4"/>
          <p:cNvSpPr txBox="1">
            <a:spLocks/>
          </p:cNvSpPr>
          <p:nvPr/>
        </p:nvSpPr>
        <p:spPr>
          <a:xfrm>
            <a:off x="271557" y="5599551"/>
            <a:ext cx="11653523" cy="72770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GB" dirty="0"/>
              <a:t>Staging slots</a:t>
            </a:r>
          </a:p>
        </p:txBody>
      </p:sp>
      <p:pic>
        <p:nvPicPr>
          <p:cNvPr id="5" name="Picture 4"/>
          <p:cNvPicPr>
            <a:picLocks noChangeAspect="1"/>
          </p:cNvPicPr>
          <p:nvPr/>
        </p:nvPicPr>
        <p:blipFill>
          <a:blip r:embed="rId3"/>
          <a:stretch>
            <a:fillRect/>
          </a:stretch>
        </p:blipFill>
        <p:spPr>
          <a:xfrm>
            <a:off x="8167900" y="2914664"/>
            <a:ext cx="3757180" cy="3412587"/>
          </a:xfrm>
          <a:prstGeom prst="rect">
            <a:avLst/>
          </a:prstGeom>
        </p:spPr>
      </p:pic>
    </p:spTree>
    <p:extLst>
      <p:ext uri="{BB962C8B-B14F-4D97-AF65-F5344CB8AC3E}">
        <p14:creationId xmlns:p14="http://schemas.microsoft.com/office/powerpoint/2010/main" val="20312478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Azure App Services</a:t>
            </a:r>
          </a:p>
        </p:txBody>
      </p:sp>
      <p:pic>
        <p:nvPicPr>
          <p:cNvPr id="4" name="Picture 3"/>
          <p:cNvPicPr>
            <a:picLocks noChangeAspect="1"/>
          </p:cNvPicPr>
          <p:nvPr/>
        </p:nvPicPr>
        <p:blipFill>
          <a:blip r:embed="rId2"/>
          <a:stretch>
            <a:fillRect/>
          </a:stretch>
        </p:blipFill>
        <p:spPr>
          <a:xfrm>
            <a:off x="3009901" y="1587644"/>
            <a:ext cx="6172200" cy="3267075"/>
          </a:xfrm>
          <a:prstGeom prst="rect">
            <a:avLst/>
          </a:prstGeom>
        </p:spPr>
      </p:pic>
      <p:sp>
        <p:nvSpPr>
          <p:cNvPr id="5" name="Text Placeholder 4"/>
          <p:cNvSpPr txBox="1">
            <a:spLocks/>
          </p:cNvSpPr>
          <p:nvPr/>
        </p:nvSpPr>
        <p:spPr>
          <a:xfrm>
            <a:off x="269240" y="5668824"/>
            <a:ext cx="11653523" cy="72770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buNone/>
            </a:pPr>
            <a:r>
              <a:rPr lang="en-GB" dirty="0"/>
              <a:t>Integration with Traffic Manager</a:t>
            </a:r>
          </a:p>
        </p:txBody>
      </p:sp>
    </p:spTree>
    <p:extLst>
      <p:ext uri="{BB962C8B-B14F-4D97-AF65-F5344CB8AC3E}">
        <p14:creationId xmlns:p14="http://schemas.microsoft.com/office/powerpoint/2010/main" val="16542400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SQL Database (aka ‘SQL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600" y="1544348"/>
            <a:ext cx="7025120" cy="4671343"/>
          </a:xfrm>
          <a:prstGeom prst="rect">
            <a:avLst/>
          </a:prstGeom>
        </p:spPr>
      </p:pic>
    </p:spTree>
    <p:extLst>
      <p:ext uri="{BB962C8B-B14F-4D97-AF65-F5344CB8AC3E}">
        <p14:creationId xmlns:p14="http://schemas.microsoft.com/office/powerpoint/2010/main" val="12126835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SQL Database</a:t>
            </a:r>
          </a:p>
        </p:txBody>
      </p:sp>
      <p:pic>
        <p:nvPicPr>
          <p:cNvPr id="3" name="Picture 2"/>
          <p:cNvPicPr>
            <a:picLocks noChangeAspect="1"/>
          </p:cNvPicPr>
          <p:nvPr/>
        </p:nvPicPr>
        <p:blipFill>
          <a:blip r:embed="rId2"/>
          <a:stretch>
            <a:fillRect/>
          </a:stretch>
        </p:blipFill>
        <p:spPr>
          <a:xfrm>
            <a:off x="2734972" y="1589809"/>
            <a:ext cx="1762125" cy="3152775"/>
          </a:xfrm>
          <a:prstGeom prst="rect">
            <a:avLst/>
          </a:prstGeom>
        </p:spPr>
      </p:pic>
      <p:pic>
        <p:nvPicPr>
          <p:cNvPr id="4" name="Picture 3"/>
          <p:cNvPicPr>
            <a:picLocks noChangeAspect="1"/>
          </p:cNvPicPr>
          <p:nvPr/>
        </p:nvPicPr>
        <p:blipFill>
          <a:blip r:embed="rId3"/>
          <a:stretch>
            <a:fillRect/>
          </a:stretch>
        </p:blipFill>
        <p:spPr>
          <a:xfrm>
            <a:off x="7570643" y="1618384"/>
            <a:ext cx="1733550" cy="3067050"/>
          </a:xfrm>
          <a:prstGeom prst="rect">
            <a:avLst/>
          </a:prstGeom>
        </p:spPr>
      </p:pic>
      <p:pic>
        <p:nvPicPr>
          <p:cNvPr id="5" name="Picture 4"/>
          <p:cNvPicPr>
            <a:picLocks noChangeAspect="1"/>
          </p:cNvPicPr>
          <p:nvPr/>
        </p:nvPicPr>
        <p:blipFill>
          <a:blip r:embed="rId4"/>
          <a:stretch>
            <a:fillRect/>
          </a:stretch>
        </p:blipFill>
        <p:spPr>
          <a:xfrm>
            <a:off x="5249435" y="1589809"/>
            <a:ext cx="1695450" cy="3095625"/>
          </a:xfrm>
          <a:prstGeom prst="rect">
            <a:avLst/>
          </a:prstGeom>
        </p:spPr>
      </p:pic>
      <p:sp>
        <p:nvSpPr>
          <p:cNvPr id="6" name="Rectangle 5"/>
          <p:cNvSpPr/>
          <p:nvPr/>
        </p:nvSpPr>
        <p:spPr>
          <a:xfrm>
            <a:off x="3011445" y="5417579"/>
            <a:ext cx="6725944" cy="1200329"/>
          </a:xfrm>
          <a:prstGeom prst="rect">
            <a:avLst/>
          </a:prstGeom>
        </p:spPr>
        <p:txBody>
          <a:bodyPr wrap="none">
            <a:spAutoFit/>
          </a:bodyPr>
          <a:lstStyle/>
          <a:p>
            <a:pPr marL="285750" indent="-285750">
              <a:buFont typeface="Arial" panose="020B0604020202020204" pitchFamily="34" charset="0"/>
              <a:buChar char="•"/>
            </a:pPr>
            <a:r>
              <a:rPr lang="en-GB" b="1" dirty="0"/>
              <a:t>Available in Basic, Standard, and Premium </a:t>
            </a:r>
            <a:r>
              <a:rPr lang="en-GB" b="1" i="1" dirty="0"/>
              <a:t>service tiers</a:t>
            </a:r>
          </a:p>
          <a:p>
            <a:pPr marL="285750" indent="-285750">
              <a:buFont typeface="Arial" panose="020B0604020202020204" pitchFamily="34" charset="0"/>
              <a:buChar char="•"/>
            </a:pPr>
            <a:r>
              <a:rPr lang="en-GB" b="1" dirty="0"/>
              <a:t>Supports lightweight to heavyweight database workloads</a:t>
            </a:r>
          </a:p>
          <a:p>
            <a:pPr marL="285750" indent="-285750">
              <a:buFont typeface="Arial" panose="020B0604020202020204" pitchFamily="34" charset="0"/>
              <a:buChar char="•"/>
            </a:pPr>
            <a:r>
              <a:rPr lang="en-GB" b="1" dirty="0"/>
              <a:t>Change the service tier manually or programmatically </a:t>
            </a:r>
          </a:p>
          <a:p>
            <a:pPr marL="285750" indent="-285750">
              <a:buFont typeface="Arial" panose="020B0604020202020204" pitchFamily="34" charset="0"/>
              <a:buChar char="•"/>
            </a:pPr>
            <a:endParaRPr lang="en-GB" b="1" dirty="0"/>
          </a:p>
        </p:txBody>
      </p:sp>
    </p:spTree>
    <p:extLst>
      <p:ext uri="{BB962C8B-B14F-4D97-AF65-F5344CB8AC3E}">
        <p14:creationId xmlns:p14="http://schemas.microsoft.com/office/powerpoint/2010/main" val="9936881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SQL Database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795" y="1084054"/>
            <a:ext cx="7071947" cy="3970393"/>
          </a:xfrm>
          <a:prstGeom prst="rect">
            <a:avLst/>
          </a:prstGeom>
        </p:spPr>
      </p:pic>
      <p:sp>
        <p:nvSpPr>
          <p:cNvPr id="4" name="Rectangle 3"/>
          <p:cNvSpPr/>
          <p:nvPr/>
        </p:nvSpPr>
        <p:spPr>
          <a:xfrm>
            <a:off x="1491175" y="5380672"/>
            <a:ext cx="9883407" cy="1477328"/>
          </a:xfrm>
          <a:prstGeom prst="rect">
            <a:avLst/>
          </a:prstGeom>
        </p:spPr>
        <p:txBody>
          <a:bodyPr wrap="square">
            <a:spAutoFit/>
          </a:bodyPr>
          <a:lstStyle/>
          <a:p>
            <a:pPr marL="285750" indent="-285750">
              <a:buFont typeface="Arial" panose="020B0604020202020204" pitchFamily="34" charset="0"/>
              <a:buChar char="•"/>
            </a:pPr>
            <a:r>
              <a:rPr lang="en-GB" b="1" dirty="0"/>
              <a:t>Database Transaction Unit (DTU) is unit of measure represents relative power databases</a:t>
            </a:r>
          </a:p>
          <a:p>
            <a:pPr marL="285750" indent="-285750">
              <a:buFont typeface="Arial" panose="020B0604020202020204" pitchFamily="34" charset="0"/>
              <a:buChar char="•"/>
            </a:pPr>
            <a:r>
              <a:rPr lang="en-GB" b="1" dirty="0"/>
              <a:t>Each performance level provides increasing set of resources (‘power’) designed to deliver increasingly higher throughput.</a:t>
            </a:r>
          </a:p>
          <a:p>
            <a:pPr marL="285750" indent="-285750">
              <a:buFont typeface="Arial" panose="020B0604020202020204" pitchFamily="34" charset="0"/>
              <a:buChar char="•"/>
            </a:pPr>
            <a:r>
              <a:rPr lang="en-GB" b="1" dirty="0"/>
              <a:t>Rating measured using the Azure SQL Database Benchmark (ASDB)</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0972270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SQL Database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0"/>
            <a:ext cx="12188826" cy="6858000"/>
          </a:xfrm>
          <a:prstGeom prst="rect">
            <a:avLst/>
          </a:prstGeom>
          <a:noFill/>
          <a:ln>
            <a:noFill/>
          </a:ln>
        </p:spPr>
      </p:pic>
    </p:spTree>
    <p:extLst>
      <p:ext uri="{BB962C8B-B14F-4D97-AF65-F5344CB8AC3E}">
        <p14:creationId xmlns:p14="http://schemas.microsoft.com/office/powerpoint/2010/main" val="25705756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0"/>
            <a:ext cx="12188826" cy="6858000"/>
          </a:xfrm>
          <a:prstGeom prst="rect">
            <a:avLst/>
          </a:prstGeom>
          <a:noFill/>
          <a:ln>
            <a:noFill/>
          </a:ln>
        </p:spPr>
      </p:pic>
      <p:grpSp>
        <p:nvGrpSpPr>
          <p:cNvPr id="3" name="Group 2"/>
          <p:cNvGrpSpPr/>
          <p:nvPr/>
        </p:nvGrpSpPr>
        <p:grpSpPr>
          <a:xfrm>
            <a:off x="1587" y="2389283"/>
            <a:ext cx="12210088" cy="1740315"/>
            <a:chOff x="1587" y="2915756"/>
            <a:chExt cx="12210088" cy="1740315"/>
          </a:xfrm>
        </p:grpSpPr>
        <p:sp>
          <p:nvSpPr>
            <p:cNvPr id="5" name="Rectangle 4"/>
            <p:cNvSpPr/>
            <p:nvPr/>
          </p:nvSpPr>
          <p:spPr bwMode="auto">
            <a:xfrm>
              <a:off x="1587" y="2915756"/>
              <a:ext cx="12210088" cy="1740315"/>
            </a:xfrm>
            <a:prstGeom prst="rect">
              <a:avLst/>
            </a:prstGeom>
            <a:solidFill>
              <a:srgbClr val="98420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1" tIns="45691" rIns="45691" bIns="45691" numCol="1" spcCol="0" rtlCol="0" fromWordArt="0" anchor="ctr" anchorCtr="0" forceAA="0" compatLnSpc="1">
              <a:prstTxWarp prst="textNoShape">
                <a:avLst/>
              </a:prstTxWarp>
              <a:noAutofit/>
            </a:bodyPr>
            <a:lstStyle/>
            <a:p>
              <a:pPr algn="ctr" defTabSz="913377" fontAlgn="base">
                <a:spcBef>
                  <a:spcPct val="0"/>
                </a:spcBef>
                <a:spcAft>
                  <a:spcPct val="0"/>
                </a:spcAft>
              </a:pPr>
              <a:endParaRPr lang="en-US" sz="5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228023" y="3231934"/>
              <a:ext cx="11735953" cy="1200290"/>
            </a:xfrm>
            <a:prstGeom prst="rect">
              <a:avLst/>
            </a:prstGeom>
          </p:spPr>
          <p:txBody>
            <a:bodyPr wrap="square" lIns="91400" tIns="45701" rIns="91400" bIns="45701">
              <a:spAutoFit/>
            </a:bodyPr>
            <a:lstStyle/>
            <a:p>
              <a:pPr algn="ctr" defTabSz="909419"/>
              <a:r>
                <a:rPr lang="en-GB" sz="4400" dirty="0">
                  <a:solidFill>
                    <a:schemeClr val="bg1"/>
                  </a:solidFill>
                </a:rPr>
                <a:t>The Road to the modern cloud</a:t>
              </a:r>
            </a:p>
            <a:p>
              <a:pPr algn="ctr" defTabSz="909419"/>
              <a:r>
                <a:rPr lang="en-GB" sz="2800" dirty="0">
                  <a:solidFill>
                    <a:schemeClr val="bg1"/>
                  </a:solidFill>
                  <a:latin typeface="Segoe UI Light"/>
                </a:rPr>
                <a:t>David Gristwood</a:t>
              </a:r>
              <a:endParaRPr lang="pt-BR" dirty="0">
                <a:solidFill>
                  <a:srgbClr val="FFFFFF"/>
                </a:solidFill>
                <a:latin typeface="Segoe UI Light"/>
              </a:endParaRPr>
            </a:p>
          </p:txBody>
        </p:sp>
      </p:grpSp>
      <p:pic>
        <p:nvPicPr>
          <p:cNvPr id="7" name="Picture 2" descr="C:\Users\rfraser\Pictures\microsoft_logo_202x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363" y="175070"/>
            <a:ext cx="2863246" cy="467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09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542" y="177853"/>
            <a:ext cx="11524817" cy="501676"/>
          </a:xfrm>
          <a:prstGeom prst="rect">
            <a:avLst/>
          </a:prstGeom>
        </p:spPr>
        <p:txBody>
          <a:bodyPr wrap="square" anchor="ctr">
            <a:spAutoFit/>
          </a:bodyPr>
          <a:lstStyle/>
          <a:p>
            <a:pPr algn="ctr" defTabSz="896094" fontAlgn="base">
              <a:lnSpc>
                <a:spcPct val="95000"/>
              </a:lnSpc>
              <a:spcBef>
                <a:spcPct val="0"/>
              </a:spcBef>
              <a:spcAft>
                <a:spcPts val="1153"/>
              </a:spcAft>
            </a:pPr>
            <a:r>
              <a:rPr lang="en-US" sz="2800" spc="-96" dirty="0">
                <a:ln w="3175">
                  <a:noFill/>
                </a:ln>
                <a:gradFill>
                  <a:gsLst>
                    <a:gs pos="19444">
                      <a:srgbClr val="666666"/>
                    </a:gs>
                    <a:gs pos="47000">
                      <a:srgbClr val="666666"/>
                    </a:gs>
                  </a:gsLst>
                  <a:lin ang="5400000" scaled="1"/>
                </a:gradFill>
                <a:latin typeface="Segoe UI Light"/>
                <a:ea typeface="Segoe UI" pitchFamily="34" charset="0"/>
                <a:cs typeface="Segoe UI" pitchFamily="34" charset="0"/>
              </a:rPr>
              <a:t>Microsoft over the last few years … the only constant is CHANGE</a:t>
            </a:r>
          </a:p>
        </p:txBody>
      </p:sp>
      <p:pic>
        <p:nvPicPr>
          <p:cNvPr id="17" name="Picture 16"/>
          <p:cNvPicPr>
            <a:picLocks noChangeAspect="1"/>
          </p:cNvPicPr>
          <p:nvPr/>
        </p:nvPicPr>
        <p:blipFill>
          <a:blip r:embed="rId3"/>
          <a:stretch>
            <a:fillRect/>
          </a:stretch>
        </p:blipFill>
        <p:spPr>
          <a:xfrm>
            <a:off x="324193" y="809801"/>
            <a:ext cx="4146696" cy="2492693"/>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4"/>
          <a:stretch>
            <a:fillRect/>
          </a:stretch>
        </p:blipFill>
        <p:spPr>
          <a:xfrm>
            <a:off x="4603433" y="809801"/>
            <a:ext cx="3833542" cy="2492693"/>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5"/>
          <a:stretch>
            <a:fillRect/>
          </a:stretch>
        </p:blipFill>
        <p:spPr>
          <a:xfrm>
            <a:off x="1508756" y="3455783"/>
            <a:ext cx="2824245" cy="3245167"/>
          </a:xfrm>
          <a:prstGeom prst="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a:blip r:embed="rId6"/>
          <a:stretch>
            <a:fillRect/>
          </a:stretch>
        </p:blipFill>
        <p:spPr>
          <a:xfrm>
            <a:off x="8223290" y="3441583"/>
            <a:ext cx="2848927" cy="3244799"/>
          </a:xfrm>
          <a:prstGeom prst="rect">
            <a:avLst/>
          </a:prstGeom>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7"/>
          <a:stretch>
            <a:fillRect/>
          </a:stretch>
        </p:blipFill>
        <p:spPr>
          <a:xfrm>
            <a:off x="4966419" y="3432766"/>
            <a:ext cx="2775718" cy="3268184"/>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8"/>
          <a:stretch>
            <a:fillRect/>
          </a:stretch>
        </p:blipFill>
        <p:spPr>
          <a:xfrm>
            <a:off x="8569519" y="818618"/>
            <a:ext cx="3203840" cy="2614148"/>
          </a:xfrm>
          <a:prstGeom prst="rect">
            <a:avLst/>
          </a:prstGeom>
        </p:spPr>
      </p:pic>
    </p:spTree>
    <p:extLst>
      <p:ext uri="{BB962C8B-B14F-4D97-AF65-F5344CB8AC3E}">
        <p14:creationId xmlns:p14="http://schemas.microsoft.com/office/powerpoint/2010/main" val="338811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543" y="305714"/>
            <a:ext cx="6902728" cy="560153"/>
          </a:xfrm>
          <a:prstGeom prst="rect">
            <a:avLst/>
          </a:prstGeom>
        </p:spPr>
        <p:txBody>
          <a:bodyPr wrap="square" anchor="ctr">
            <a:spAutoFit/>
          </a:bodyPr>
          <a:lstStyle/>
          <a:p>
            <a:pPr defTabSz="896094" fontAlgn="base">
              <a:lnSpc>
                <a:spcPct val="95000"/>
              </a:lnSpc>
              <a:spcBef>
                <a:spcPct val="0"/>
              </a:spcBef>
              <a:spcAft>
                <a:spcPts val="1153"/>
              </a:spcAft>
            </a:pPr>
            <a:r>
              <a:rPr lang="en-US" sz="3200" spc="-96" dirty="0">
                <a:ln w="3175">
                  <a:noFill/>
                </a:ln>
                <a:gradFill>
                  <a:gsLst>
                    <a:gs pos="19444">
                      <a:srgbClr val="666666"/>
                    </a:gs>
                    <a:gs pos="47000">
                      <a:srgbClr val="666666"/>
                    </a:gs>
                  </a:gsLst>
                  <a:lin ang="5400000" scaled="1"/>
                </a:gradFill>
                <a:latin typeface="Segoe UI Light"/>
                <a:ea typeface="Segoe UI" pitchFamily="34" charset="0"/>
                <a:cs typeface="Segoe UI" pitchFamily="34" charset="0"/>
              </a:rPr>
              <a:t>Microsoft mission</a:t>
            </a:r>
          </a:p>
        </p:txBody>
      </p:sp>
      <p:sp>
        <p:nvSpPr>
          <p:cNvPr id="3" name="Rectangle 2"/>
          <p:cNvSpPr/>
          <p:nvPr/>
        </p:nvSpPr>
        <p:spPr>
          <a:xfrm>
            <a:off x="113625" y="978052"/>
            <a:ext cx="5361052" cy="735586"/>
          </a:xfrm>
          <a:prstGeom prst="rect">
            <a:avLst/>
          </a:prstGeom>
        </p:spPr>
        <p:txBody>
          <a:bodyPr wrap="square">
            <a:spAutoFit/>
          </a:bodyPr>
          <a:lstStyle/>
          <a:p>
            <a:pPr marL="27460" algn="ctr" defTabSz="896094" fontAlgn="base">
              <a:lnSpc>
                <a:spcPct val="95000"/>
              </a:lnSpc>
              <a:spcBef>
                <a:spcPct val="0"/>
              </a:spcBef>
              <a:spcAft>
                <a:spcPct val="0"/>
              </a:spcAft>
            </a:pPr>
            <a:r>
              <a:rPr lang="en-US" sz="2200" i="1" dirty="0">
                <a:gradFill>
                  <a:gsLst>
                    <a:gs pos="19444">
                      <a:srgbClr val="666666"/>
                    </a:gs>
                    <a:gs pos="47000">
                      <a:srgbClr val="666666"/>
                    </a:gs>
                  </a:gsLst>
                  <a:lin ang="5400000" scaled="1"/>
                </a:gradFill>
                <a:latin typeface="Segoe UI Semilight"/>
                <a:cs typeface="Segoe UI Semilight" panose="020B0402040204020203" pitchFamily="34" charset="0"/>
              </a:rPr>
              <a:t>Empower every person and every organization on the planet to achieve more</a:t>
            </a:r>
          </a:p>
        </p:txBody>
      </p:sp>
      <p:grpSp>
        <p:nvGrpSpPr>
          <p:cNvPr id="15" name="Group 14"/>
          <p:cNvGrpSpPr/>
          <p:nvPr/>
        </p:nvGrpSpPr>
        <p:grpSpPr>
          <a:xfrm>
            <a:off x="625686" y="2056276"/>
            <a:ext cx="4103379" cy="4035469"/>
            <a:chOff x="5260782" y="-5135"/>
            <a:chExt cx="6691551" cy="6728333"/>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276963" y="26468"/>
              <a:ext cx="3455051" cy="3455051"/>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8480932" y="26468"/>
              <a:ext cx="3455051" cy="3455051"/>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5276963" y="3239592"/>
              <a:ext cx="3455051" cy="3455051"/>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8480932" y="3239592"/>
              <a:ext cx="3455051" cy="3455051"/>
            </a:xfrm>
            <a:prstGeom prst="rect">
              <a:avLst/>
            </a:prstGeom>
          </p:spPr>
        </p:pic>
        <p:grpSp>
          <p:nvGrpSpPr>
            <p:cNvPr id="8" name="Group 7"/>
            <p:cNvGrpSpPr/>
            <p:nvPr/>
          </p:nvGrpSpPr>
          <p:grpSpPr>
            <a:xfrm>
              <a:off x="5260782" y="-5135"/>
              <a:ext cx="6691551" cy="6728333"/>
              <a:chOff x="5473874" y="-6346"/>
              <a:chExt cx="6962601" cy="7000872"/>
            </a:xfrm>
          </p:grpSpPr>
          <p:sp useBgFill="1">
            <p:nvSpPr>
              <p:cNvPr id="9" name="Rectangle 8"/>
              <p:cNvSpPr/>
              <p:nvPr/>
            </p:nvSpPr>
            <p:spPr bwMode="auto">
              <a:xfrm>
                <a:off x="5473874" y="-6346"/>
                <a:ext cx="6962601" cy="32367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useBgFill="1">
            <p:nvSpPr>
              <p:cNvPr id="10" name="Rectangle 9"/>
              <p:cNvSpPr/>
              <p:nvPr/>
            </p:nvSpPr>
            <p:spPr bwMode="auto">
              <a:xfrm>
                <a:off x="12141200" y="0"/>
                <a:ext cx="295275" cy="699135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useBgFill="1">
            <p:nvSpPr>
              <p:cNvPr id="11" name="Rectangle 10"/>
              <p:cNvSpPr/>
              <p:nvPr/>
            </p:nvSpPr>
            <p:spPr bwMode="auto">
              <a:xfrm>
                <a:off x="5473874" y="3331923"/>
                <a:ext cx="6667326" cy="316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useBgFill="1">
            <p:nvSpPr>
              <p:cNvPr id="12" name="Rectangle 11"/>
              <p:cNvSpPr/>
              <p:nvPr/>
            </p:nvSpPr>
            <p:spPr bwMode="auto">
              <a:xfrm>
                <a:off x="8807450" y="152400"/>
                <a:ext cx="303213" cy="684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useBgFill="1">
            <p:nvSpPr>
              <p:cNvPr id="13" name="Rectangle 12"/>
              <p:cNvSpPr/>
              <p:nvPr/>
            </p:nvSpPr>
            <p:spPr bwMode="auto">
              <a:xfrm>
                <a:off x="5473874" y="6663848"/>
                <a:ext cx="6814963" cy="33067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useBgFill="1">
            <p:nvSpPr>
              <p:cNvPr id="14" name="Rectangle 13"/>
              <p:cNvSpPr/>
              <p:nvPr/>
            </p:nvSpPr>
            <p:spPr bwMode="auto">
              <a:xfrm>
                <a:off x="5473874" y="-3173"/>
                <a:ext cx="295101" cy="67891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8629" y="6091745"/>
            <a:ext cx="1525851" cy="561274"/>
          </a:xfrm>
          <a:prstGeom prst="rect">
            <a:avLst/>
          </a:prstGeom>
        </p:spPr>
      </p:pic>
      <p:sp>
        <p:nvSpPr>
          <p:cNvPr id="42" name="Rectangle 41"/>
          <p:cNvSpPr/>
          <p:nvPr/>
        </p:nvSpPr>
        <p:spPr>
          <a:xfrm>
            <a:off x="6008847" y="984087"/>
            <a:ext cx="5677185" cy="769441"/>
          </a:xfrm>
          <a:prstGeom prst="rect">
            <a:avLst/>
          </a:prstGeom>
        </p:spPr>
        <p:txBody>
          <a:bodyPr wrap="square" anchor="ctr">
            <a:spAutoFit/>
          </a:bodyPr>
          <a:lstStyle/>
          <a:p>
            <a:pPr algn="ctr" defTabSz="914102" fontAlgn="base">
              <a:spcBef>
                <a:spcPct val="0"/>
              </a:spcBef>
              <a:spcAft>
                <a:spcPts val="1176"/>
              </a:spcAft>
            </a:pPr>
            <a:r>
              <a:rPr lang="en-GB" sz="2200" i="1" spc="-98" dirty="0">
                <a:ln w="3175">
                  <a:noFill/>
                </a:ln>
                <a:gradFill>
                  <a:gsLst>
                    <a:gs pos="5000">
                      <a:srgbClr val="626262"/>
                    </a:gs>
                    <a:gs pos="100000">
                      <a:srgbClr val="626262"/>
                    </a:gs>
                  </a:gsLst>
                  <a:lin ang="5400000" scaled="1"/>
                </a:gradFill>
                <a:latin typeface="Segoe UI Semilight" panose="020B0402040204020203" pitchFamily="34" charset="0"/>
                <a:ea typeface="Segoe UI" pitchFamily="34" charset="0"/>
                <a:cs typeface="Segoe UI Semilight" panose="020B0402040204020203" pitchFamily="34" charset="0"/>
              </a:rPr>
              <a:t>Build best-in-class platforms and productivity services for a mobile-first, cloud-first world</a:t>
            </a:r>
          </a:p>
        </p:txBody>
      </p:sp>
      <p:grpSp>
        <p:nvGrpSpPr>
          <p:cNvPr id="70" name="Group 69"/>
          <p:cNvGrpSpPr/>
          <p:nvPr/>
        </p:nvGrpSpPr>
        <p:grpSpPr>
          <a:xfrm>
            <a:off x="6596199" y="1985354"/>
            <a:ext cx="3391896" cy="4387028"/>
            <a:chOff x="6810882" y="2470971"/>
            <a:chExt cx="4698787" cy="6857027"/>
          </a:xfrm>
        </p:grpSpPr>
        <p:grpSp>
          <p:nvGrpSpPr>
            <p:cNvPr id="43" name="Group 42"/>
            <p:cNvGrpSpPr/>
            <p:nvPr/>
          </p:nvGrpSpPr>
          <p:grpSpPr>
            <a:xfrm>
              <a:off x="6901577" y="2470971"/>
              <a:ext cx="4607195" cy="2312344"/>
              <a:chOff x="7736897" y="2312894"/>
              <a:chExt cx="4699579" cy="2358711"/>
            </a:xfrm>
          </p:grpSpPr>
          <p:pic>
            <p:nvPicPr>
              <p:cNvPr id="44" name="Picture 43"/>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736897" y="2312894"/>
                <a:ext cx="4699579" cy="2348753"/>
              </a:xfrm>
              <a:prstGeom prst="rect">
                <a:avLst/>
              </a:prstGeom>
            </p:spPr>
          </p:pic>
          <p:sp>
            <p:nvSpPr>
              <p:cNvPr id="45" name="Rectangle 44"/>
              <p:cNvSpPr/>
              <p:nvPr/>
            </p:nvSpPr>
            <p:spPr bwMode="auto">
              <a:xfrm>
                <a:off x="7736899" y="2322573"/>
                <a:ext cx="4508889" cy="2338766"/>
              </a:xfrm>
              <a:prstGeom prst="rect">
                <a:avLst/>
              </a:prstGeom>
              <a:solidFill>
                <a:srgbClr val="000000">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7736901" y="2322917"/>
                <a:ext cx="2412549" cy="2348688"/>
              </a:xfrm>
              <a:prstGeom prst="rect">
                <a:avLst/>
              </a:prstGeom>
              <a:gradFill>
                <a:gsLst>
                  <a:gs pos="0">
                    <a:srgbClr val="505050">
                      <a:lumMod val="50000"/>
                      <a:alpha val="40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7972588" y="3989378"/>
                <a:ext cx="3212336" cy="444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914102" fontAlgn="base">
                  <a:lnSpc>
                    <a:spcPts val="1667"/>
                  </a:lnSpc>
                  <a:spcBef>
                    <a:spcPct val="0"/>
                  </a:spcBef>
                  <a:spcAft>
                    <a:spcPct val="0"/>
                  </a:spcAft>
                </a:pPr>
                <a:r>
                  <a:rPr lang="en-US" sz="1470" spc="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Reinvent productivity </a:t>
                </a:r>
                <a:br>
                  <a:rPr lang="en-US" sz="1470" spc="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470" spc="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&amp; business processes</a:t>
                </a:r>
              </a:p>
            </p:txBody>
          </p:sp>
          <p:grpSp>
            <p:nvGrpSpPr>
              <p:cNvPr id="48" name="Group 47"/>
              <p:cNvGrpSpPr/>
              <p:nvPr/>
            </p:nvGrpSpPr>
            <p:grpSpPr>
              <a:xfrm>
                <a:off x="7966092" y="3317767"/>
                <a:ext cx="566928" cy="566928"/>
                <a:chOff x="7900668" y="3279208"/>
                <a:chExt cx="603591" cy="603591"/>
              </a:xfrm>
            </p:grpSpPr>
            <p:sp>
              <p:nvSpPr>
                <p:cNvPr id="49" name="Rectangle 48"/>
                <p:cNvSpPr/>
                <p:nvPr/>
              </p:nvSpPr>
              <p:spPr bwMode="auto">
                <a:xfrm>
                  <a:off x="7900668" y="3279208"/>
                  <a:ext cx="603591" cy="603591"/>
                </a:xfrm>
                <a:prstGeom prst="rect">
                  <a:avLst/>
                </a:prstGeom>
                <a:solidFill>
                  <a:schemeClr val="bg1">
                    <a:lumMod val="20000"/>
                    <a:lumOff val="80000"/>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28193" y="3412957"/>
                  <a:ext cx="348541" cy="336092"/>
                </a:xfrm>
                <a:prstGeom prst="rect">
                  <a:avLst/>
                </a:prstGeom>
              </p:spPr>
            </p:pic>
          </p:grpSp>
        </p:grpSp>
        <p:grpSp>
          <p:nvGrpSpPr>
            <p:cNvPr id="51" name="Group 50"/>
            <p:cNvGrpSpPr/>
            <p:nvPr/>
          </p:nvGrpSpPr>
          <p:grpSpPr>
            <a:xfrm>
              <a:off x="6901580" y="7042026"/>
              <a:ext cx="4607193" cy="2285972"/>
              <a:chOff x="7736900" y="-1"/>
              <a:chExt cx="4699577" cy="2322575"/>
            </a:xfrm>
          </p:grpSpPr>
          <p:sp>
            <p:nvSpPr>
              <p:cNvPr id="52" name="Rectangle 51"/>
              <p:cNvSpPr/>
              <p:nvPr/>
            </p:nvSpPr>
            <p:spPr bwMode="auto">
              <a:xfrm>
                <a:off x="7736900" y="-1"/>
                <a:ext cx="3922715" cy="2322574"/>
              </a:xfrm>
              <a:prstGeom prst="rect">
                <a:avLst/>
              </a:prstGeom>
              <a:gradFill>
                <a:gsLst>
                  <a:gs pos="0">
                    <a:srgbClr val="505050">
                      <a:lumMod val="50000"/>
                      <a:alpha val="40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5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7736904" y="0"/>
                <a:ext cx="4699573" cy="2322574"/>
              </a:xfrm>
              <a:prstGeom prst="rect">
                <a:avLst/>
              </a:prstGeom>
              <a:noFill/>
              <a:ln>
                <a:noFill/>
              </a:ln>
            </p:spPr>
          </p:pic>
          <p:grpSp>
            <p:nvGrpSpPr>
              <p:cNvPr id="54" name="Group 53"/>
              <p:cNvGrpSpPr/>
              <p:nvPr/>
            </p:nvGrpSpPr>
            <p:grpSpPr>
              <a:xfrm>
                <a:off x="7984286" y="965895"/>
                <a:ext cx="566928" cy="566928"/>
                <a:chOff x="7900668" y="1169892"/>
                <a:chExt cx="603591" cy="603591"/>
              </a:xfrm>
            </p:grpSpPr>
            <p:sp>
              <p:nvSpPr>
                <p:cNvPr id="56" name="Rectangle 55"/>
                <p:cNvSpPr/>
                <p:nvPr/>
              </p:nvSpPr>
              <p:spPr bwMode="auto">
                <a:xfrm>
                  <a:off x="7900668" y="1169892"/>
                  <a:ext cx="603591" cy="603591"/>
                </a:xfrm>
                <a:prstGeom prst="rect">
                  <a:avLst/>
                </a:prstGeom>
                <a:solidFill>
                  <a:schemeClr val="bg1">
                    <a:lumMod val="20000"/>
                    <a:lumOff val="80000"/>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09954" y="1279178"/>
                  <a:ext cx="385018" cy="385018"/>
                </a:xfrm>
                <a:prstGeom prst="rect">
                  <a:avLst/>
                </a:prstGeom>
              </p:spPr>
            </p:pic>
          </p:grpSp>
          <p:sp>
            <p:nvSpPr>
              <p:cNvPr id="55" name="Rectangle 54"/>
              <p:cNvSpPr/>
              <p:nvPr/>
            </p:nvSpPr>
            <p:spPr bwMode="auto">
              <a:xfrm>
                <a:off x="7973581" y="1647271"/>
                <a:ext cx="3212336" cy="442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914102" fontAlgn="base">
                  <a:lnSpc>
                    <a:spcPts val="1667"/>
                  </a:lnSpc>
                  <a:spcBef>
                    <a:spcPct val="0"/>
                  </a:spcBef>
                  <a:spcAft>
                    <a:spcPct val="0"/>
                  </a:spcAft>
                </a:pPr>
                <a:r>
                  <a:rPr lang="en-US" sz="1470" spc="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Create more </a:t>
                </a:r>
                <a:br>
                  <a:rPr lang="en-US" sz="1470" spc="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470" spc="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personal computing</a:t>
                </a:r>
              </a:p>
            </p:txBody>
          </p:sp>
        </p:grpSp>
        <p:grpSp>
          <p:nvGrpSpPr>
            <p:cNvPr id="58" name="Group 57"/>
            <p:cNvGrpSpPr/>
            <p:nvPr/>
          </p:nvGrpSpPr>
          <p:grpSpPr>
            <a:xfrm>
              <a:off x="6901579" y="4760857"/>
              <a:ext cx="4608090" cy="2277254"/>
              <a:chOff x="7736900" y="4671606"/>
              <a:chExt cx="4700492" cy="2322918"/>
            </a:xfrm>
          </p:grpSpPr>
          <p:pic>
            <p:nvPicPr>
              <p:cNvPr id="59" name="Picture 58"/>
              <p:cNvPicPr>
                <a:picLocks noChangeAspect="1"/>
              </p:cNvPicPr>
              <p:nvPr/>
            </p:nvPicPr>
            <p:blipFill rotWithShape="1">
              <a:blip r:embed="rId12" cstate="print">
                <a:lum bright="-5000"/>
                <a:extLst>
                  <a:ext uri="{28A0092B-C50C-407E-A947-70E740481C1C}">
                    <a14:useLocalDpi xmlns:a14="http://schemas.microsoft.com/office/drawing/2010/main" val="0"/>
                  </a:ext>
                </a:extLst>
              </a:blip>
              <a:srcRect/>
              <a:stretch/>
            </p:blipFill>
            <p:spPr>
              <a:xfrm>
                <a:off x="7736904" y="4671606"/>
                <a:ext cx="4700488" cy="2322918"/>
              </a:xfrm>
              <a:prstGeom prst="rect">
                <a:avLst/>
              </a:prstGeom>
            </p:spPr>
          </p:pic>
          <p:grpSp>
            <p:nvGrpSpPr>
              <p:cNvPr id="60" name="Group 59"/>
              <p:cNvGrpSpPr/>
              <p:nvPr/>
            </p:nvGrpSpPr>
            <p:grpSpPr>
              <a:xfrm>
                <a:off x="7736900" y="4671949"/>
                <a:ext cx="3922715" cy="2322575"/>
                <a:chOff x="7736900" y="4671949"/>
                <a:chExt cx="3922715" cy="2322575"/>
              </a:xfrm>
            </p:grpSpPr>
            <p:sp>
              <p:nvSpPr>
                <p:cNvPr id="61" name="Rectangle 60"/>
                <p:cNvSpPr/>
                <p:nvPr/>
              </p:nvSpPr>
              <p:spPr bwMode="auto">
                <a:xfrm>
                  <a:off x="7736900" y="4671949"/>
                  <a:ext cx="3922715" cy="2322575"/>
                </a:xfrm>
                <a:prstGeom prst="rect">
                  <a:avLst/>
                </a:prstGeom>
                <a:gradFill>
                  <a:gsLst>
                    <a:gs pos="0">
                      <a:srgbClr val="505050">
                        <a:lumMod val="50000"/>
                        <a:alpha val="40000"/>
                      </a:srgbClr>
                    </a:gs>
                    <a:gs pos="100000">
                      <a:srgbClr val="505050">
                        <a:lumMod val="50000"/>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7966092" y="6329074"/>
                  <a:ext cx="2875716" cy="444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defTabSz="914102" fontAlgn="base">
                    <a:lnSpc>
                      <a:spcPts val="1667"/>
                    </a:lnSpc>
                    <a:spcBef>
                      <a:spcPct val="0"/>
                    </a:spcBef>
                    <a:spcAft>
                      <a:spcPct val="0"/>
                    </a:spcAft>
                  </a:pPr>
                  <a:r>
                    <a:rPr lang="en-US" sz="1470" spc="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Build the intelligent</a:t>
                  </a:r>
                  <a:br>
                    <a:rPr lang="en-US" sz="1470" spc="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470" spc="29"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cloud platform</a:t>
                  </a:r>
                </a:p>
              </p:txBody>
            </p:sp>
            <p:grpSp>
              <p:nvGrpSpPr>
                <p:cNvPr id="63" name="Group 62"/>
                <p:cNvGrpSpPr/>
                <p:nvPr/>
              </p:nvGrpSpPr>
              <p:grpSpPr>
                <a:xfrm>
                  <a:off x="7986968" y="5654802"/>
                  <a:ext cx="566928" cy="566928"/>
                  <a:chOff x="7900668" y="5339352"/>
                  <a:chExt cx="603591" cy="603591"/>
                </a:xfrm>
              </p:grpSpPr>
              <p:sp>
                <p:nvSpPr>
                  <p:cNvPr id="64" name="Rectangle 63"/>
                  <p:cNvSpPr/>
                  <p:nvPr/>
                </p:nvSpPr>
                <p:spPr bwMode="auto">
                  <a:xfrm>
                    <a:off x="7900668" y="5339352"/>
                    <a:ext cx="603591" cy="603591"/>
                  </a:xfrm>
                  <a:prstGeom prst="rect">
                    <a:avLst/>
                  </a:prstGeom>
                  <a:solidFill>
                    <a:schemeClr val="bg1">
                      <a:lumMod val="20000"/>
                      <a:lumOff val="80000"/>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53161" y="5496031"/>
                    <a:ext cx="498604" cy="290232"/>
                  </a:xfrm>
                  <a:prstGeom prst="rect">
                    <a:avLst/>
                  </a:prstGeom>
                </p:spPr>
              </p:pic>
            </p:grpSp>
          </p:grpSp>
        </p:grpSp>
        <p:cxnSp>
          <p:nvCxnSpPr>
            <p:cNvPr id="66" name="Straight Connector 65"/>
            <p:cNvCxnSpPr/>
            <p:nvPr/>
          </p:nvCxnSpPr>
          <p:spPr>
            <a:xfrm>
              <a:off x="6810882" y="4755548"/>
              <a:ext cx="4697889" cy="0"/>
            </a:xfrm>
            <a:prstGeom prst="line">
              <a:avLst/>
            </a:prstGeom>
            <a:ln w="1270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810882" y="7040678"/>
              <a:ext cx="4697889" cy="0"/>
            </a:xfrm>
            <a:prstGeom prst="line">
              <a:avLst/>
            </a:prstGeom>
            <a:ln w="1270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Rectangle 70"/>
          <p:cNvSpPr/>
          <p:nvPr/>
        </p:nvSpPr>
        <p:spPr>
          <a:xfrm>
            <a:off x="6191628" y="305714"/>
            <a:ext cx="6902728" cy="560153"/>
          </a:xfrm>
          <a:prstGeom prst="rect">
            <a:avLst/>
          </a:prstGeom>
        </p:spPr>
        <p:txBody>
          <a:bodyPr wrap="square" anchor="ctr">
            <a:spAutoFit/>
          </a:bodyPr>
          <a:lstStyle/>
          <a:p>
            <a:pPr defTabSz="896094" fontAlgn="base">
              <a:lnSpc>
                <a:spcPct val="95000"/>
              </a:lnSpc>
              <a:spcBef>
                <a:spcPct val="0"/>
              </a:spcBef>
              <a:spcAft>
                <a:spcPts val="1153"/>
              </a:spcAft>
            </a:pPr>
            <a:r>
              <a:rPr lang="en-US" sz="3200" spc="-96" dirty="0">
                <a:ln w="3175">
                  <a:noFill/>
                </a:ln>
                <a:gradFill>
                  <a:gsLst>
                    <a:gs pos="19444">
                      <a:srgbClr val="666666"/>
                    </a:gs>
                    <a:gs pos="47000">
                      <a:srgbClr val="666666"/>
                    </a:gs>
                  </a:gsLst>
                  <a:lin ang="5400000" scaled="1"/>
                </a:gradFill>
                <a:latin typeface="Segoe UI Light"/>
                <a:ea typeface="Segoe UI" pitchFamily="34" charset="0"/>
                <a:cs typeface="Segoe UI" pitchFamily="34" charset="0"/>
              </a:rPr>
              <a:t>Microsoft Strategy</a:t>
            </a:r>
          </a:p>
        </p:txBody>
      </p:sp>
      <p:sp>
        <p:nvSpPr>
          <p:cNvPr id="72" name="Rectangle 71"/>
          <p:cNvSpPr/>
          <p:nvPr/>
        </p:nvSpPr>
        <p:spPr bwMode="auto">
          <a:xfrm>
            <a:off x="6460847" y="3446994"/>
            <a:ext cx="3693082" cy="1460351"/>
          </a:xfrm>
          <a:prstGeom prst="rect">
            <a:avLst/>
          </a:prstGeom>
          <a:noFill/>
          <a:ln w="539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2114" tIns="172114" rIns="172114" bIns="172114" numCol="1" spcCol="0" rtlCol="0" fromWordArt="0" anchor="t" anchorCtr="0" forceAA="0" compatLnSpc="1">
            <a:prstTxWarp prst="textNoShape">
              <a:avLst/>
            </a:prstTxWarp>
            <a:noAutofit/>
          </a:bodyPr>
          <a:lstStyle/>
          <a:p>
            <a:pPr algn="ctr" defTabSz="1075309" fontAlgn="base">
              <a:lnSpc>
                <a:spcPct val="90000"/>
              </a:lnSpc>
              <a:spcBef>
                <a:spcPts val="1176"/>
              </a:spcBef>
              <a:spcAft>
                <a:spcPct val="0"/>
              </a:spcAft>
            </a:pPr>
            <a:endParaRPr lang="en-GB" sz="3059" spc="-59" dirty="0">
              <a:gradFill>
                <a:gsLst>
                  <a:gs pos="1250">
                    <a:srgbClr val="EFEFEF"/>
                  </a:gs>
                  <a:gs pos="10417">
                    <a:srgbClr val="EFEFEF"/>
                  </a:gs>
                </a:gsLst>
                <a:lin ang="5400000" scaled="0"/>
              </a:gradFill>
              <a:latin typeface="Segoe UI Light"/>
            </a:endParaRPr>
          </a:p>
        </p:txBody>
      </p:sp>
      <p:pic>
        <p:nvPicPr>
          <p:cNvPr id="74" name="Picture 7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40547" y="2423470"/>
            <a:ext cx="1960360" cy="679065"/>
          </a:xfrm>
          <a:prstGeom prst="rect">
            <a:avLst/>
          </a:prstGeom>
        </p:spPr>
      </p:pic>
      <p:pic>
        <p:nvPicPr>
          <p:cNvPr id="75" name="Picture 74"/>
          <p:cNvPicPr>
            <a:picLocks noChangeAspect="1"/>
          </p:cNvPicPr>
          <p:nvPr/>
        </p:nvPicPr>
        <p:blipFill>
          <a:blip r:embed="rId15"/>
          <a:stretch>
            <a:fillRect/>
          </a:stretch>
        </p:blipFill>
        <p:spPr>
          <a:xfrm>
            <a:off x="10235283" y="5439923"/>
            <a:ext cx="1570887" cy="513304"/>
          </a:xfrm>
          <a:prstGeom prst="rect">
            <a:avLst/>
          </a:prstGeom>
        </p:spPr>
      </p:pic>
      <p:pic>
        <p:nvPicPr>
          <p:cNvPr id="76" name="Picture 75"/>
          <p:cNvPicPr/>
          <p:nvPr/>
        </p:nvPicPr>
        <p:blipFill>
          <a:blip r:embed="rId16">
            <a:extLst>
              <a:ext uri="{28A0092B-C50C-407E-A947-70E740481C1C}">
                <a14:useLocalDpi xmlns:a14="http://schemas.microsoft.com/office/drawing/2010/main" val="0"/>
              </a:ext>
            </a:extLst>
          </a:blip>
          <a:srcRect/>
          <a:stretch>
            <a:fillRect/>
          </a:stretch>
        </p:blipFill>
        <p:spPr bwMode="auto">
          <a:xfrm>
            <a:off x="10584233" y="3605988"/>
            <a:ext cx="782714" cy="776151"/>
          </a:xfrm>
          <a:prstGeom prst="rect">
            <a:avLst/>
          </a:prstGeom>
          <a:noFill/>
        </p:spPr>
      </p:pic>
      <p:sp>
        <p:nvSpPr>
          <p:cNvPr id="77" name="TextBox 76"/>
          <p:cNvSpPr txBox="1"/>
          <p:nvPr/>
        </p:nvSpPr>
        <p:spPr>
          <a:xfrm>
            <a:off x="10131264" y="4237975"/>
            <a:ext cx="1926297" cy="369332"/>
          </a:xfrm>
          <a:prstGeom prst="rect">
            <a:avLst/>
          </a:prstGeom>
          <a:noFill/>
        </p:spPr>
        <p:txBody>
          <a:bodyPr wrap="none" rtlCol="0">
            <a:spAutoFit/>
          </a:bodyPr>
          <a:lstStyle/>
          <a:p>
            <a:r>
              <a:rPr lang="en-GB" b="1" dirty="0">
                <a:solidFill>
                  <a:schemeClr val="accent5">
                    <a:lumMod val="75000"/>
                  </a:schemeClr>
                </a:solidFill>
                <a:latin typeface="Segoe UI" panose="020B0502040204020203" pitchFamily="34" charset="0"/>
                <a:cs typeface="Segoe UI" panose="020B0502040204020203" pitchFamily="34" charset="0"/>
              </a:rPr>
              <a:t>Microsoft Azure</a:t>
            </a:r>
          </a:p>
        </p:txBody>
      </p:sp>
    </p:spTree>
    <p:extLst>
      <p:ext uri="{BB962C8B-B14F-4D97-AF65-F5344CB8AC3E}">
        <p14:creationId xmlns:p14="http://schemas.microsoft.com/office/powerpoint/2010/main" val="7969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10"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71" grpId="0"/>
      <p:bldP spid="72" grpId="0" animBg="1"/>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279402" y="1651493"/>
            <a:ext cx="6238881" cy="1916953"/>
          </a:xfrm>
        </p:spPr>
        <p:txBody>
          <a:bodyPr vert="horz" wrap="square" lIns="179259" tIns="91427" rIns="179259" bIns="91427" rtlCol="0" anchor="t">
            <a:noAutofit/>
          </a:bodyPr>
          <a:lstStyle/>
          <a:p>
            <a:pPr defTabSz="914116" eaLnBrk="1" hangingPunct="1">
              <a:defRPr/>
            </a:pPr>
            <a:r>
              <a:rPr sz="6470" spc="0" dirty="0">
                <a:latin typeface="Segoe UI Light"/>
                <a:ea typeface="+mn-ea"/>
                <a:cs typeface="Segoe UI Light"/>
              </a:rPr>
              <a:t>Microsoft Azure</a:t>
            </a:r>
            <a:br>
              <a:rPr sz="6470" spc="0" dirty="0">
                <a:latin typeface="Segoe UI Light"/>
                <a:ea typeface="+mn-ea"/>
                <a:cs typeface="Segoe UI Light"/>
              </a:rPr>
            </a:br>
            <a:endParaRPr sz="6470" spc="0" dirty="0">
              <a:latin typeface="Segoe UI Light"/>
              <a:ea typeface="+mn-ea"/>
              <a:cs typeface="Segoe UI Light"/>
            </a:endParaRPr>
          </a:p>
        </p:txBody>
      </p:sp>
      <p:sp>
        <p:nvSpPr>
          <p:cNvPr id="4" name="Title 4"/>
          <p:cNvSpPr txBox="1">
            <a:spLocks/>
          </p:cNvSpPr>
          <p:nvPr/>
        </p:nvSpPr>
        <p:spPr>
          <a:xfrm>
            <a:off x="279402" y="3136531"/>
            <a:ext cx="7171938" cy="1271311"/>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r>
              <a:rPr lang="en-US" sz="4313" spc="0" dirty="0">
                <a:solidFill>
                  <a:srgbClr val="FFFFFF"/>
                </a:solidFill>
                <a:cs typeface="Segoe UI Light"/>
              </a:rPr>
              <a:t>The cloud platform</a:t>
            </a:r>
          </a:p>
          <a:p>
            <a:pPr defTabSz="914116">
              <a:defRPr/>
            </a:pPr>
            <a:r>
              <a:rPr lang="en-US" sz="4313" spc="0" dirty="0">
                <a:solidFill>
                  <a:srgbClr val="FFFFFF"/>
                </a:solidFill>
                <a:cs typeface="Segoe UI Light"/>
              </a:rPr>
              <a:t>built for business and</a:t>
            </a:r>
          </a:p>
          <a:p>
            <a:pPr defTabSz="914116">
              <a:defRPr/>
            </a:pPr>
            <a:r>
              <a:rPr lang="en-US" sz="4313" spc="0" dirty="0">
                <a:solidFill>
                  <a:srgbClr val="FFFFFF"/>
                </a:solidFill>
                <a:cs typeface="Segoe UI Light"/>
              </a:rPr>
              <a:t>innovation </a:t>
            </a:r>
          </a:p>
        </p:txBody>
      </p:sp>
      <p:sp>
        <p:nvSpPr>
          <p:cNvPr id="5" name="Title 4"/>
          <p:cNvSpPr txBox="1">
            <a:spLocks/>
          </p:cNvSpPr>
          <p:nvPr/>
        </p:nvSpPr>
        <p:spPr>
          <a:xfrm>
            <a:off x="279402" y="3669315"/>
            <a:ext cx="4646991" cy="542099"/>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endParaRPr lang="en-US" sz="2000" spc="0" dirty="0">
              <a:solidFill>
                <a:srgbClr val="FFFFFF"/>
              </a:solidFill>
              <a:cs typeface="Segoe UI Light"/>
            </a:endParaRPr>
          </a:p>
        </p:txBody>
      </p:sp>
    </p:spTree>
    <p:extLst>
      <p:ext uri="{BB962C8B-B14F-4D97-AF65-F5344CB8AC3E}">
        <p14:creationId xmlns:p14="http://schemas.microsoft.com/office/powerpoint/2010/main" val="14673697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MSFT_logo_rgb_C-Gra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3201" y="-14726"/>
            <a:ext cx="1663677" cy="611973"/>
          </a:xfrm>
          <a:prstGeom prst="rect">
            <a:avLst/>
          </a:prstGeom>
        </p:spPr>
      </p:pic>
      <p:sp>
        <p:nvSpPr>
          <p:cNvPr id="43" name="TextBox 42"/>
          <p:cNvSpPr txBox="1"/>
          <p:nvPr/>
        </p:nvSpPr>
        <p:spPr>
          <a:xfrm>
            <a:off x="220505" y="235237"/>
            <a:ext cx="5919441" cy="523220"/>
          </a:xfrm>
          <a:prstGeom prst="rect">
            <a:avLst/>
          </a:prstGeom>
          <a:noFill/>
        </p:spPr>
        <p:txBody>
          <a:bodyPr wrap="none" rtlCol="0">
            <a:spAutoFit/>
          </a:bodyPr>
          <a:lstStyle/>
          <a:p>
            <a:r>
              <a:rPr lang="en-GB" sz="2800" dirty="0">
                <a:latin typeface="Segoe UI Light" panose="020B0502040204020203" pitchFamily="34" charset="0"/>
                <a:cs typeface="Segoe UI Light" panose="020B0502040204020203" pitchFamily="34" charset="0"/>
              </a:rPr>
              <a:t>Why are people moving to the Cloud?</a:t>
            </a:r>
          </a:p>
        </p:txBody>
      </p:sp>
      <p:graphicFrame>
        <p:nvGraphicFramePr>
          <p:cNvPr id="3" name="Diagram 2"/>
          <p:cNvGraphicFramePr/>
          <p:nvPr>
            <p:extLst/>
          </p:nvPr>
        </p:nvGraphicFramePr>
        <p:xfrm>
          <a:off x="406400" y="1293705"/>
          <a:ext cx="694465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7779998" y="1217898"/>
            <a:ext cx="4246880" cy="5247590"/>
          </a:xfrm>
          <a:prstGeom prst="rect">
            <a:avLst/>
          </a:prstGeom>
          <a:noFill/>
        </p:spPr>
        <p:txBody>
          <a:bodyPr wrap="square" rtlCol="0">
            <a:spAutoFit/>
          </a:bodyPr>
          <a:lstStyle/>
          <a:p>
            <a:pPr>
              <a:spcBef>
                <a:spcPts val="600"/>
              </a:spcBef>
            </a:pPr>
            <a:endParaRPr lang="en-GB" dirty="0">
              <a:latin typeface="+mj-lt"/>
              <a:cs typeface="Segoe UI Light" panose="020B0502040204020203" pitchFamily="34" charset="0"/>
            </a:endParaRPr>
          </a:p>
          <a:p>
            <a:pPr>
              <a:spcBef>
                <a:spcPts val="600"/>
              </a:spcBef>
            </a:pPr>
            <a:r>
              <a:rPr lang="en-GB" dirty="0">
                <a:latin typeface="+mj-lt"/>
                <a:cs typeface="Segoe UI Light" panose="020B0502040204020203" pitchFamily="34" charset="0"/>
              </a:rPr>
              <a:t>….and to quote </a:t>
            </a:r>
            <a:r>
              <a:rPr lang="en-GB" u="sng" dirty="0">
                <a:latin typeface="+mj-lt"/>
                <a:cs typeface="Segoe UI Light" panose="020B0502040204020203" pitchFamily="34" charset="0"/>
              </a:rPr>
              <a:t>real</a:t>
            </a:r>
            <a:r>
              <a:rPr lang="en-GB" dirty="0">
                <a:latin typeface="+mj-lt"/>
                <a:cs typeface="Segoe UI Light" panose="020B0502040204020203" pitchFamily="34" charset="0"/>
              </a:rPr>
              <a:t> customers:</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“I am a Start-up, I have no option”</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“Current </a:t>
            </a:r>
            <a:r>
              <a:rPr lang="en-GB" i="1" dirty="0" err="1">
                <a:latin typeface="+mj-lt"/>
                <a:cs typeface="Segoe UI Light" panose="020B0502040204020203" pitchFamily="34" charset="0"/>
              </a:rPr>
              <a:t>hoster</a:t>
            </a:r>
            <a:r>
              <a:rPr lang="en-GB" i="1" dirty="0">
                <a:latin typeface="+mj-lt"/>
                <a:cs typeface="Segoe UI Light" panose="020B0502040204020203" pitchFamily="34" charset="0"/>
              </a:rPr>
              <a:t> is too expensive”</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“We need to get our skunkworks project launched”</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“We hate IT”</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“We need to gain Control from IT”</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“It’s cool to do cloud”</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$127bn spend on public Cloud by 2018</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“My customer is demanding it”</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“New entrants in marketplace cheaper”</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“Cloud to service long tail”</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“Headache managing many instances”</a:t>
            </a:r>
          </a:p>
          <a:p>
            <a:pPr marL="285750" indent="-285750">
              <a:spcBef>
                <a:spcPts val="600"/>
              </a:spcBef>
              <a:buFont typeface="Wingdings" panose="05000000000000000000" pitchFamily="2" charset="2"/>
              <a:buChar char="§"/>
            </a:pPr>
            <a:r>
              <a:rPr lang="en-GB" i="1" dirty="0">
                <a:latin typeface="+mj-lt"/>
                <a:cs typeface="Segoe UI Light" panose="020B0502040204020203" pitchFamily="34" charset="0"/>
              </a:rPr>
              <a:t>“My </a:t>
            </a:r>
            <a:r>
              <a:rPr lang="en-GB" i="1" dirty="0" err="1">
                <a:latin typeface="+mj-lt"/>
                <a:cs typeface="Segoe UI Light" panose="020B0502040204020203" pitchFamily="34" charset="0"/>
              </a:rPr>
              <a:t>hoster</a:t>
            </a:r>
            <a:r>
              <a:rPr lang="en-GB" i="1" dirty="0">
                <a:latin typeface="+mj-lt"/>
                <a:cs typeface="Segoe UI Light" panose="020B0502040204020203" pitchFamily="34" charset="0"/>
              </a:rPr>
              <a:t> only has a DC in the UK”</a:t>
            </a:r>
          </a:p>
        </p:txBody>
      </p:sp>
      <p:sp>
        <p:nvSpPr>
          <p:cNvPr id="6" name="Rectangle 5"/>
          <p:cNvSpPr/>
          <p:nvPr/>
        </p:nvSpPr>
        <p:spPr>
          <a:xfrm>
            <a:off x="580354" y="813715"/>
            <a:ext cx="11119184" cy="424732"/>
          </a:xfrm>
          <a:prstGeom prst="rect">
            <a:avLst/>
          </a:prstGeom>
        </p:spPr>
        <p:txBody>
          <a:bodyPr wrap="square">
            <a:spAutoFit/>
          </a:bodyPr>
          <a:lstStyle/>
          <a:p>
            <a:pPr marL="179277" indent="-268916" defTabSz="914314">
              <a:lnSpc>
                <a:spcPct val="90000"/>
              </a:lnSpc>
            </a:pPr>
            <a:r>
              <a:rPr lang="en-US" sz="2400" dirty="0">
                <a:solidFill>
                  <a:srgbClr val="0070C0"/>
                </a:solidFill>
                <a:latin typeface="Segoe UI Light"/>
              </a:rPr>
              <a:t>“Cloud is a given. CIOs no longer ask </a:t>
            </a:r>
            <a:r>
              <a:rPr lang="en-US" sz="2400" i="1" u="sng" dirty="0">
                <a:solidFill>
                  <a:srgbClr val="0070C0"/>
                </a:solidFill>
                <a:latin typeface="Segoe UI Light"/>
              </a:rPr>
              <a:t>whether</a:t>
            </a:r>
            <a:r>
              <a:rPr lang="en-US" sz="2400" dirty="0">
                <a:solidFill>
                  <a:srgbClr val="0070C0"/>
                </a:solidFill>
                <a:latin typeface="Segoe UI Light"/>
              </a:rPr>
              <a:t> they should use cloud, but rather </a:t>
            </a:r>
            <a:r>
              <a:rPr lang="en-US" sz="2400" i="1" u="sng" dirty="0">
                <a:solidFill>
                  <a:srgbClr val="0070C0"/>
                </a:solidFill>
                <a:latin typeface="Segoe UI Light"/>
              </a:rPr>
              <a:t>how</a:t>
            </a:r>
            <a:r>
              <a:rPr lang="en-US" sz="2400" dirty="0">
                <a:solidFill>
                  <a:srgbClr val="0070C0"/>
                </a:solidFill>
                <a:latin typeface="Segoe UI Light"/>
              </a:rPr>
              <a:t>.”</a:t>
            </a:r>
          </a:p>
        </p:txBody>
      </p:sp>
    </p:spTree>
    <p:extLst>
      <p:ext uri="{BB962C8B-B14F-4D97-AF65-F5344CB8AC3E}">
        <p14:creationId xmlns:p14="http://schemas.microsoft.com/office/powerpoint/2010/main" val="423118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MSFT_logo_rgb_C-Gra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3201" y="-14726"/>
            <a:ext cx="1663677" cy="611973"/>
          </a:xfrm>
          <a:prstGeom prst="rect">
            <a:avLst/>
          </a:prstGeom>
        </p:spPr>
      </p:pic>
      <p:sp>
        <p:nvSpPr>
          <p:cNvPr id="43" name="TextBox 42"/>
          <p:cNvSpPr txBox="1"/>
          <p:nvPr/>
        </p:nvSpPr>
        <p:spPr>
          <a:xfrm>
            <a:off x="214968" y="165021"/>
            <a:ext cx="6518964" cy="523220"/>
          </a:xfrm>
          <a:prstGeom prst="rect">
            <a:avLst/>
          </a:prstGeom>
          <a:noFill/>
        </p:spPr>
        <p:txBody>
          <a:bodyPr wrap="none" rtlCol="0">
            <a:spAutoFit/>
          </a:bodyPr>
          <a:lstStyle/>
          <a:p>
            <a:r>
              <a:rPr lang="en-GB" sz="2800" b="1" dirty="0">
                <a:latin typeface="Segoe UI Light" panose="020B0502040204020203" pitchFamily="34" charset="0"/>
                <a:cs typeface="Segoe UI Light" panose="020B0502040204020203" pitchFamily="34" charset="0"/>
              </a:rPr>
              <a:t>What workloads are moving to the Cloud?</a:t>
            </a:r>
          </a:p>
        </p:txBody>
      </p:sp>
      <p:grpSp>
        <p:nvGrpSpPr>
          <p:cNvPr id="69" name="Group 68"/>
          <p:cNvGrpSpPr/>
          <p:nvPr/>
        </p:nvGrpSpPr>
        <p:grpSpPr>
          <a:xfrm>
            <a:off x="1137476" y="3354016"/>
            <a:ext cx="3179636" cy="1723100"/>
            <a:chOff x="8257345" y="1102314"/>
            <a:chExt cx="2277705" cy="1234153"/>
          </a:xfrm>
        </p:grpSpPr>
        <p:cxnSp>
          <p:nvCxnSpPr>
            <p:cNvPr id="70" name="Straight Arrow Connector 69"/>
            <p:cNvCxnSpPr/>
            <p:nvPr/>
          </p:nvCxnSpPr>
          <p:spPr bwMode="auto">
            <a:xfrm flipV="1">
              <a:off x="8272892" y="1102314"/>
              <a:ext cx="0" cy="1070698"/>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71" name="Straight Arrow Connector 70"/>
            <p:cNvCxnSpPr/>
            <p:nvPr/>
          </p:nvCxnSpPr>
          <p:spPr bwMode="auto">
            <a:xfrm>
              <a:off x="8257345" y="2160215"/>
              <a:ext cx="2248835" cy="0"/>
            </a:xfrm>
            <a:prstGeom prst="straightConnector1">
              <a:avLst/>
            </a:prstGeom>
            <a:noFill/>
            <a:ln w="25400" cap="flat" cmpd="sng" algn="ctr">
              <a:solidFill>
                <a:sysClr val="windowText" lastClr="000000"/>
              </a:solidFill>
              <a:prstDash val="solid"/>
              <a:headEnd type="none" w="med" len="med"/>
              <a:tailEnd type="triangle"/>
            </a:ln>
            <a:effectLst/>
          </p:spPr>
        </p:cxnSp>
        <p:sp>
          <p:nvSpPr>
            <p:cNvPr id="72" name="TextBox 71"/>
            <p:cNvSpPr txBox="1"/>
            <p:nvPr/>
          </p:nvSpPr>
          <p:spPr>
            <a:xfrm>
              <a:off x="8440223" y="2152954"/>
              <a:ext cx="2094827" cy="183513"/>
            </a:xfrm>
            <a:prstGeom prst="rect">
              <a:avLst/>
            </a:prstGeom>
            <a:noFill/>
            <a:ln>
              <a:noFill/>
            </a:ln>
          </p:spPr>
          <p:txBody>
            <a:bodyPr wrap="square" lIns="0" tIns="29143" rIns="0" bIns="29143" rtlCol="0">
              <a:spAutoFit/>
            </a:bodyPr>
            <a:lstStyle/>
            <a:p>
              <a:pPr defTabSz="1096828">
                <a:lnSpc>
                  <a:spcPct val="90000"/>
                </a:lnSpc>
                <a:spcBef>
                  <a:spcPct val="20000"/>
                </a:spcBef>
                <a:defRPr/>
              </a:pPr>
              <a:r>
                <a:rPr lang="en-US" sz="1425" kern="0" dirty="0">
                  <a:solidFill>
                    <a:prstClr val="black"/>
                  </a:solidFill>
                  <a:latin typeface="Segoe"/>
                  <a:ea typeface="Segoe UI" pitchFamily="34" charset="0"/>
                  <a:cs typeface="Segoe UI" pitchFamily="34" charset="0"/>
                </a:rPr>
                <a:t>S     M      T      W      T       F       S</a:t>
              </a:r>
            </a:p>
          </p:txBody>
        </p:sp>
      </p:grpSp>
      <p:sp>
        <p:nvSpPr>
          <p:cNvPr id="73" name="Freeform 72"/>
          <p:cNvSpPr/>
          <p:nvPr/>
        </p:nvSpPr>
        <p:spPr bwMode="auto">
          <a:xfrm>
            <a:off x="1183805" y="3759079"/>
            <a:ext cx="2898688" cy="786432"/>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ysClr val="windowText" lastClr="000000"/>
            </a:solidFill>
            <a:headEnd type="none" w="med" len="med"/>
            <a:tailEnd type="triangle"/>
          </a:ln>
          <a:effectLst/>
        </p:spPr>
        <p:txBody>
          <a:bodyPr lIns="68567" tIns="34283" rIns="68567" bIns="34283" rtlCol="0" anchor="ctr"/>
          <a:lstStyle/>
          <a:p>
            <a:pPr algn="ctr" defTabSz="1096828">
              <a:defRPr/>
            </a:pPr>
            <a:endParaRPr lang="en-US" sz="2175" kern="0">
              <a:solidFill>
                <a:prstClr val="black"/>
              </a:solidFill>
              <a:latin typeface="Segoe"/>
            </a:endParaRPr>
          </a:p>
        </p:txBody>
      </p:sp>
      <p:grpSp>
        <p:nvGrpSpPr>
          <p:cNvPr id="74" name="Group 73"/>
          <p:cNvGrpSpPr/>
          <p:nvPr/>
        </p:nvGrpSpPr>
        <p:grpSpPr>
          <a:xfrm>
            <a:off x="1189343" y="3354015"/>
            <a:ext cx="3083369" cy="191855"/>
            <a:chOff x="387276" y="2823541"/>
            <a:chExt cx="3494663" cy="217415"/>
          </a:xfrm>
        </p:grpSpPr>
        <p:cxnSp>
          <p:nvCxnSpPr>
            <p:cNvPr id="75" name="Straight Arrow Connector 74"/>
            <p:cNvCxnSpPr/>
            <p:nvPr/>
          </p:nvCxnSpPr>
          <p:spPr>
            <a:xfrm>
              <a:off x="387276" y="2989857"/>
              <a:ext cx="3440521" cy="2"/>
            </a:xfrm>
            <a:prstGeom prst="straightConnector1">
              <a:avLst/>
            </a:prstGeom>
            <a:noFill/>
            <a:ln w="25400" cap="flat" cmpd="sng" algn="ctr">
              <a:solidFill>
                <a:sysClr val="windowText" lastClr="000000"/>
              </a:solidFill>
              <a:prstDash val="solid"/>
              <a:headEnd type="none" w="med" len="med"/>
              <a:tailEnd type="triangle"/>
            </a:ln>
            <a:effectLst/>
          </p:spPr>
        </p:cxnSp>
        <p:sp>
          <p:nvSpPr>
            <p:cNvPr id="78" name="Text Placeholder 6"/>
            <p:cNvSpPr txBox="1">
              <a:spLocks/>
            </p:cNvSpPr>
            <p:nvPr/>
          </p:nvSpPr>
          <p:spPr bwMode="auto">
            <a:xfrm>
              <a:off x="1731304" y="2823541"/>
              <a:ext cx="2150635"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96782" eaLnBrk="0" fontAlgn="base" hangingPunct="0">
                <a:spcBef>
                  <a:spcPct val="20000"/>
                </a:spcBef>
                <a:spcAft>
                  <a:spcPct val="0"/>
                </a:spcAft>
                <a:buClr>
                  <a:srgbClr val="000000"/>
                </a:buClr>
                <a:defRPr/>
              </a:pPr>
              <a:r>
                <a:rPr lang="en-US" sz="900" i="1" kern="0" dirty="0">
                  <a:solidFill>
                    <a:prstClr val="black"/>
                  </a:solidFill>
                  <a:latin typeface="Segoe"/>
                </a:rPr>
                <a:t>Capacity Needed (Max + 20%)</a:t>
              </a:r>
            </a:p>
          </p:txBody>
        </p:sp>
      </p:grpSp>
      <p:sp>
        <p:nvSpPr>
          <p:cNvPr id="84" name="Freeform 83"/>
          <p:cNvSpPr/>
          <p:nvPr/>
        </p:nvSpPr>
        <p:spPr bwMode="auto">
          <a:xfrm>
            <a:off x="1199959" y="3521914"/>
            <a:ext cx="2918984" cy="963794"/>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525051">
                <a:lumMod val="60000"/>
                <a:lumOff val="40000"/>
              </a:srgbClr>
            </a:fgClr>
            <a:bgClr>
              <a:srgbClr val="525051">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80678" tIns="40339" rIns="80678" bIns="40339" numCol="1" spcCol="0" rtlCol="0" fromWordArt="0" anchor="ctr" anchorCtr="0" forceAA="0" compatLnSpc="1">
            <a:prstTxWarp prst="textNoShape">
              <a:avLst/>
            </a:prstTxWarp>
            <a:noAutofit/>
          </a:bodyPr>
          <a:lstStyle/>
          <a:p>
            <a:pPr algn="ctr" defTabSz="1097364">
              <a:defRPr/>
            </a:pPr>
            <a:endParaRPr lang="en-US" sz="1575" kern="0">
              <a:solidFill>
                <a:prstClr val="black"/>
              </a:solidFill>
              <a:latin typeface="Segoe"/>
            </a:endParaRPr>
          </a:p>
        </p:txBody>
      </p:sp>
      <p:grpSp>
        <p:nvGrpSpPr>
          <p:cNvPr id="85" name="Group 84"/>
          <p:cNvGrpSpPr/>
          <p:nvPr/>
        </p:nvGrpSpPr>
        <p:grpSpPr>
          <a:xfrm>
            <a:off x="6044802" y="3354016"/>
            <a:ext cx="5673158" cy="1723100"/>
            <a:chOff x="8257345" y="1102314"/>
            <a:chExt cx="4063917" cy="1234153"/>
          </a:xfrm>
        </p:grpSpPr>
        <p:cxnSp>
          <p:nvCxnSpPr>
            <p:cNvPr id="86" name="Straight Arrow Connector 85"/>
            <p:cNvCxnSpPr/>
            <p:nvPr/>
          </p:nvCxnSpPr>
          <p:spPr bwMode="auto">
            <a:xfrm flipV="1">
              <a:off x="8272892" y="1102314"/>
              <a:ext cx="0" cy="1070698"/>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87" name="Straight Arrow Connector 86"/>
            <p:cNvCxnSpPr/>
            <p:nvPr/>
          </p:nvCxnSpPr>
          <p:spPr bwMode="auto">
            <a:xfrm>
              <a:off x="8257345" y="2160215"/>
              <a:ext cx="3948331" cy="0"/>
            </a:xfrm>
            <a:prstGeom prst="straightConnector1">
              <a:avLst/>
            </a:prstGeom>
            <a:noFill/>
            <a:ln w="25400" cap="flat" cmpd="sng" algn="ctr">
              <a:solidFill>
                <a:sysClr val="windowText" lastClr="000000"/>
              </a:solidFill>
              <a:prstDash val="solid"/>
              <a:headEnd type="none" w="med" len="med"/>
              <a:tailEnd type="triangle"/>
            </a:ln>
            <a:effectLst/>
          </p:spPr>
        </p:cxnSp>
        <p:sp>
          <p:nvSpPr>
            <p:cNvPr id="88" name="TextBox 87"/>
            <p:cNvSpPr txBox="1"/>
            <p:nvPr/>
          </p:nvSpPr>
          <p:spPr>
            <a:xfrm>
              <a:off x="8440223" y="2152954"/>
              <a:ext cx="3881039" cy="183513"/>
            </a:xfrm>
            <a:prstGeom prst="rect">
              <a:avLst/>
            </a:prstGeom>
            <a:noFill/>
            <a:ln>
              <a:noFill/>
            </a:ln>
          </p:spPr>
          <p:txBody>
            <a:bodyPr wrap="square" lIns="0" tIns="29143" rIns="0" bIns="29143" rtlCol="0">
              <a:spAutoFit/>
            </a:bodyPr>
            <a:lstStyle/>
            <a:p>
              <a:pPr defTabSz="1096828">
                <a:lnSpc>
                  <a:spcPct val="90000"/>
                </a:lnSpc>
                <a:spcBef>
                  <a:spcPct val="20000"/>
                </a:spcBef>
                <a:defRPr/>
              </a:pPr>
              <a:r>
                <a:rPr lang="en-US" sz="1425" kern="0" dirty="0">
                  <a:solidFill>
                    <a:prstClr val="black"/>
                  </a:solidFill>
                  <a:latin typeface="Segoe"/>
                  <a:ea typeface="Segoe UI" pitchFamily="34" charset="0"/>
                  <a:cs typeface="Segoe UI" pitchFamily="34" charset="0"/>
                </a:rPr>
                <a:t>J       F       M       A       M       J       </a:t>
              </a:r>
              <a:r>
                <a:rPr lang="en-US" sz="1425" kern="0" dirty="0" err="1">
                  <a:solidFill>
                    <a:prstClr val="black"/>
                  </a:solidFill>
                  <a:latin typeface="Segoe"/>
                  <a:ea typeface="Segoe UI" pitchFamily="34" charset="0"/>
                  <a:cs typeface="Segoe UI" pitchFamily="34" charset="0"/>
                </a:rPr>
                <a:t>J</a:t>
              </a:r>
              <a:r>
                <a:rPr lang="en-US" sz="1425" kern="0" dirty="0">
                  <a:solidFill>
                    <a:prstClr val="black"/>
                  </a:solidFill>
                  <a:latin typeface="Segoe"/>
                  <a:ea typeface="Segoe UI" pitchFamily="34" charset="0"/>
                  <a:cs typeface="Segoe UI" pitchFamily="34" charset="0"/>
                </a:rPr>
                <a:t>       A       S       O      N       D</a:t>
              </a:r>
            </a:p>
          </p:txBody>
        </p:sp>
      </p:grpSp>
      <p:grpSp>
        <p:nvGrpSpPr>
          <p:cNvPr id="89" name="Group 88"/>
          <p:cNvGrpSpPr/>
          <p:nvPr/>
        </p:nvGrpSpPr>
        <p:grpSpPr>
          <a:xfrm>
            <a:off x="6096669" y="3354015"/>
            <a:ext cx="5370638" cy="191855"/>
            <a:chOff x="5949196" y="2823541"/>
            <a:chExt cx="6087033" cy="217415"/>
          </a:xfrm>
        </p:grpSpPr>
        <p:cxnSp>
          <p:nvCxnSpPr>
            <p:cNvPr id="90" name="Straight Arrow Connector 89"/>
            <p:cNvCxnSpPr/>
            <p:nvPr/>
          </p:nvCxnSpPr>
          <p:spPr>
            <a:xfrm>
              <a:off x="5949196" y="2989857"/>
              <a:ext cx="6087033" cy="0"/>
            </a:xfrm>
            <a:prstGeom prst="straightConnector1">
              <a:avLst/>
            </a:prstGeom>
            <a:noFill/>
            <a:ln w="25400" cap="flat" cmpd="sng" algn="ctr">
              <a:solidFill>
                <a:sysClr val="windowText" lastClr="000000"/>
              </a:solidFill>
              <a:prstDash val="solid"/>
              <a:headEnd type="none" w="med" len="med"/>
              <a:tailEnd type="triangle"/>
            </a:ln>
            <a:effectLst/>
          </p:spPr>
        </p:cxnSp>
        <p:sp>
          <p:nvSpPr>
            <p:cNvPr id="91" name="Text Placeholder 6"/>
            <p:cNvSpPr txBox="1">
              <a:spLocks/>
            </p:cNvSpPr>
            <p:nvPr/>
          </p:nvSpPr>
          <p:spPr bwMode="auto">
            <a:xfrm>
              <a:off x="9796998" y="2823541"/>
              <a:ext cx="2169993"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96782" eaLnBrk="0" fontAlgn="base" hangingPunct="0">
                <a:spcBef>
                  <a:spcPct val="20000"/>
                </a:spcBef>
                <a:spcAft>
                  <a:spcPct val="0"/>
                </a:spcAft>
                <a:buClr>
                  <a:srgbClr val="000000"/>
                </a:buClr>
                <a:defRPr/>
              </a:pPr>
              <a:r>
                <a:rPr lang="en-US" sz="900" i="1" kern="0" dirty="0">
                  <a:solidFill>
                    <a:prstClr val="black"/>
                  </a:solidFill>
                  <a:latin typeface="Segoe"/>
                </a:rPr>
                <a:t>Capacity Needed (Max + 20%)</a:t>
              </a:r>
            </a:p>
          </p:txBody>
        </p:sp>
      </p:grpSp>
      <p:sp>
        <p:nvSpPr>
          <p:cNvPr id="93" name="Freeform 92"/>
          <p:cNvSpPr/>
          <p:nvPr/>
        </p:nvSpPr>
        <p:spPr bwMode="auto">
          <a:xfrm>
            <a:off x="6144639" y="3652347"/>
            <a:ext cx="5322668" cy="1080435"/>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rgbClr val="505050"/>
            </a:solidFill>
            <a:prstDash val="solid"/>
            <a:headEnd type="none" w="med" len="med"/>
            <a:tailEnd type="none" w="med" len="med"/>
          </a:ln>
          <a:effectLst/>
        </p:spPr>
        <p:txBody>
          <a:bodyPr lIns="80678" tIns="40339" rIns="80678" bIns="40339" rtlCol="0" anchor="ctr"/>
          <a:lstStyle/>
          <a:p>
            <a:pPr algn="ctr" defTabSz="1097364">
              <a:defRPr/>
            </a:pPr>
            <a:endParaRPr lang="en-US" sz="1575" kern="0">
              <a:solidFill>
                <a:prstClr val="black"/>
              </a:solidFill>
              <a:latin typeface="Segoe"/>
            </a:endParaRPr>
          </a:p>
        </p:txBody>
      </p:sp>
      <p:sp>
        <p:nvSpPr>
          <p:cNvPr id="94" name="Freeform 93"/>
          <p:cNvSpPr/>
          <p:nvPr/>
        </p:nvSpPr>
        <p:spPr bwMode="auto">
          <a:xfrm>
            <a:off x="6109752" y="3537221"/>
            <a:ext cx="5065027" cy="1105421"/>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525051">
                <a:lumMod val="60000"/>
                <a:lumOff val="40000"/>
              </a:srgbClr>
            </a:fgClr>
            <a:bgClr>
              <a:srgbClr val="525051">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80678" tIns="40339" rIns="80678" bIns="40339" numCol="1" spcCol="0" rtlCol="0" fromWordArt="0" anchor="ctr" anchorCtr="0" forceAA="0" compatLnSpc="1">
            <a:prstTxWarp prst="textNoShape">
              <a:avLst/>
            </a:prstTxWarp>
            <a:noAutofit/>
          </a:bodyPr>
          <a:lstStyle/>
          <a:p>
            <a:pPr algn="ctr" defTabSz="1097364">
              <a:defRPr/>
            </a:pPr>
            <a:endParaRPr lang="en-US" sz="1575" kern="0">
              <a:solidFill>
                <a:prstClr val="black"/>
              </a:solidFill>
              <a:latin typeface="Segoe"/>
            </a:endParaRPr>
          </a:p>
        </p:txBody>
      </p:sp>
      <p:grpSp>
        <p:nvGrpSpPr>
          <p:cNvPr id="95" name="Group 94"/>
          <p:cNvGrpSpPr/>
          <p:nvPr/>
        </p:nvGrpSpPr>
        <p:grpSpPr>
          <a:xfrm>
            <a:off x="860840" y="1239952"/>
            <a:ext cx="2606850" cy="1223810"/>
            <a:chOff x="187005" y="1222662"/>
            <a:chExt cx="2954581" cy="1386859"/>
          </a:xfrm>
        </p:grpSpPr>
        <p:grpSp>
          <p:nvGrpSpPr>
            <p:cNvPr id="96" name="Group 95"/>
            <p:cNvGrpSpPr/>
            <p:nvPr/>
          </p:nvGrpSpPr>
          <p:grpSpPr>
            <a:xfrm>
              <a:off x="187005" y="1222662"/>
              <a:ext cx="2954581" cy="1051108"/>
              <a:chOff x="510953" y="1005764"/>
              <a:chExt cx="3476295" cy="1236710"/>
            </a:xfrm>
          </p:grpSpPr>
          <p:cxnSp>
            <p:nvCxnSpPr>
              <p:cNvPr id="98" name="Straight Arrow Connector 97"/>
              <p:cNvCxnSpPr/>
              <p:nvPr/>
            </p:nvCxnSpPr>
            <p:spPr bwMode="auto">
              <a:xfrm rot="16200000" flipV="1">
                <a:off x="362488" y="1542925"/>
                <a:ext cx="1074328" cy="5"/>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99" name="Straight Arrow Connector 98"/>
              <p:cNvCxnSpPr/>
              <p:nvPr/>
            </p:nvCxnSpPr>
            <p:spPr bwMode="auto">
              <a:xfrm>
                <a:off x="899650" y="2067230"/>
                <a:ext cx="2856577" cy="0"/>
              </a:xfrm>
              <a:prstGeom prst="straightConnector1">
                <a:avLst/>
              </a:prstGeom>
              <a:noFill/>
              <a:ln w="25400" cap="flat" cmpd="sng" algn="ctr">
                <a:solidFill>
                  <a:sysClr val="windowText" lastClr="000000"/>
                </a:solidFill>
                <a:prstDash val="solid"/>
                <a:headEnd type="none" w="med" len="med"/>
                <a:tailEnd type="triangle"/>
              </a:ln>
              <a:effectLst/>
            </p:spPr>
          </p:cxnSp>
          <p:sp>
            <p:nvSpPr>
              <p:cNvPr id="100" name="Text Placeholder 6"/>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96782" eaLnBrk="0" fontAlgn="base" hangingPunct="0">
                  <a:spcBef>
                    <a:spcPct val="20000"/>
                  </a:spcBef>
                  <a:spcAft>
                    <a:spcPct val="0"/>
                  </a:spcAft>
                  <a:buClr>
                    <a:srgbClr val="000000"/>
                  </a:buClr>
                  <a:defRPr/>
                </a:pPr>
                <a:r>
                  <a:rPr lang="en-US" sz="1275" i="1" kern="0" dirty="0">
                    <a:solidFill>
                      <a:prstClr val="black"/>
                    </a:solidFill>
                    <a:latin typeface="Segoe"/>
                  </a:rPr>
                  <a:t>t</a:t>
                </a:r>
              </a:p>
            </p:txBody>
          </p:sp>
          <p:sp>
            <p:nvSpPr>
              <p:cNvPr id="101" name="Rectangle 100"/>
              <p:cNvSpPr/>
              <p:nvPr/>
            </p:nvSpPr>
            <p:spPr>
              <a:xfrm rot="16200000">
                <a:off x="19419" y="1501444"/>
                <a:ext cx="1232564" cy="249496"/>
              </a:xfrm>
              <a:prstGeom prst="rect">
                <a:avLst/>
              </a:prstGeom>
              <a:ln>
                <a:noFill/>
              </a:ln>
            </p:spPr>
            <p:txBody>
              <a:bodyPr wrap="square" lIns="58286" tIns="29143" rIns="58286" bIns="29143">
                <a:spAutoFit/>
              </a:bodyPr>
              <a:lstStyle/>
              <a:p>
                <a:pPr marL="274196" indent="-274196" algn="ctr" defTabSz="1096782" eaLnBrk="0" fontAlgn="base" hangingPunct="0">
                  <a:lnSpc>
                    <a:spcPts val="959"/>
                  </a:lnSpc>
                  <a:spcBef>
                    <a:spcPct val="20000"/>
                  </a:spcBef>
                  <a:spcAft>
                    <a:spcPct val="0"/>
                  </a:spcAft>
                  <a:buClr>
                    <a:srgbClr val="000000"/>
                  </a:buClr>
                  <a:defRPr/>
                </a:pPr>
                <a:r>
                  <a:rPr lang="en-US" sz="1050" kern="0" dirty="0">
                    <a:solidFill>
                      <a:prstClr val="black"/>
                    </a:solidFill>
                    <a:latin typeface="Segoe"/>
                  </a:rPr>
                  <a:t>Compute </a:t>
                </a:r>
              </a:p>
            </p:txBody>
          </p:sp>
          <p:cxnSp>
            <p:nvCxnSpPr>
              <p:cNvPr id="102" name="Straight Arrow Connector 101"/>
              <p:cNvCxnSpPr/>
              <p:nvPr/>
            </p:nvCxnSpPr>
            <p:spPr bwMode="auto">
              <a:xfrm flipV="1">
                <a:off x="899650" y="1668083"/>
                <a:ext cx="988523" cy="77189"/>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103" name="Straight Arrow Connector 102"/>
              <p:cNvCxnSpPr/>
              <p:nvPr/>
            </p:nvCxnSpPr>
            <p:spPr bwMode="auto">
              <a:xfrm flipV="1">
                <a:off x="2890475" y="1668083"/>
                <a:ext cx="865753" cy="95899"/>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104" name="Straight Connector 103"/>
              <p:cNvCxnSpPr/>
              <p:nvPr/>
            </p:nvCxnSpPr>
            <p:spPr bwMode="auto">
              <a:xfrm rot="5400000" flipH="1" flipV="1">
                <a:off x="2379588" y="1556149"/>
                <a:ext cx="1023652" cy="1878"/>
              </a:xfrm>
              <a:prstGeom prst="line">
                <a:avLst/>
              </a:prstGeom>
              <a:noFill/>
              <a:ln w="19050" cap="flat" cmpd="sng" algn="ctr">
                <a:solidFill>
                  <a:sysClr val="windowText" lastClr="000000"/>
                </a:solidFill>
                <a:prstDash val="sysDot"/>
                <a:headEnd type="none" w="med" len="med"/>
                <a:tailEnd type="none" w="med" len="med"/>
              </a:ln>
              <a:effectLst/>
            </p:spPr>
          </p:cxnSp>
          <p:sp>
            <p:nvSpPr>
              <p:cNvPr id="105" name="Rectangle 104"/>
              <p:cNvSpPr/>
              <p:nvPr/>
            </p:nvSpPr>
            <p:spPr>
              <a:xfrm>
                <a:off x="1828362" y="1232935"/>
                <a:ext cx="999160" cy="711126"/>
              </a:xfrm>
              <a:prstGeom prst="rect">
                <a:avLst/>
              </a:prstGeom>
              <a:ln>
                <a:noFill/>
              </a:ln>
            </p:spPr>
            <p:txBody>
              <a:bodyPr wrap="square" lIns="58286" tIns="29143" rIns="58286" bIns="29143">
                <a:spAutoFit/>
              </a:bodyPr>
              <a:lstStyle/>
              <a:p>
                <a:pPr marL="274196" indent="-274196" algn="ctr" defTabSz="1096782" eaLnBrk="0" fontAlgn="base" hangingPunct="0">
                  <a:lnSpc>
                    <a:spcPts val="959"/>
                  </a:lnSpc>
                  <a:spcBef>
                    <a:spcPct val="20000"/>
                  </a:spcBef>
                  <a:spcAft>
                    <a:spcPct val="0"/>
                  </a:spcAft>
                  <a:buClr>
                    <a:srgbClr val="000000"/>
                  </a:buClr>
                  <a:defRPr/>
                </a:pPr>
                <a:endParaRPr lang="en-US" sz="975" kern="0" dirty="0">
                  <a:solidFill>
                    <a:prstClr val="black"/>
                  </a:solidFill>
                  <a:latin typeface="Segoe"/>
                </a:endParaRPr>
              </a:p>
              <a:p>
                <a:pPr marL="274196" indent="-274196" algn="ctr" defTabSz="1096782" eaLnBrk="0" fontAlgn="base" hangingPunct="0">
                  <a:lnSpc>
                    <a:spcPts val="959"/>
                  </a:lnSpc>
                  <a:spcAft>
                    <a:spcPts val="720"/>
                  </a:spcAft>
                  <a:buClr>
                    <a:srgbClr val="000000"/>
                  </a:buClr>
                  <a:defRPr/>
                </a:pPr>
                <a:r>
                  <a:rPr lang="en-US" sz="975" kern="0" dirty="0">
                    <a:solidFill>
                      <a:prstClr val="black"/>
                    </a:solidFill>
                    <a:latin typeface="Segoe"/>
                  </a:rPr>
                  <a:t>Inactivity</a:t>
                </a:r>
              </a:p>
              <a:p>
                <a:pPr marL="274196" indent="-274196" algn="ctr" defTabSz="1096782" eaLnBrk="0" fontAlgn="base" hangingPunct="0">
                  <a:lnSpc>
                    <a:spcPts val="959"/>
                  </a:lnSpc>
                  <a:spcAft>
                    <a:spcPts val="720"/>
                  </a:spcAft>
                  <a:buClr>
                    <a:srgbClr val="000000"/>
                  </a:buClr>
                  <a:defRPr/>
                </a:pPr>
                <a:r>
                  <a:rPr lang="en-US" sz="975" kern="0" dirty="0">
                    <a:solidFill>
                      <a:prstClr val="black"/>
                    </a:solidFill>
                    <a:latin typeface="Segoe"/>
                  </a:rPr>
                  <a:t>Period </a:t>
                </a:r>
              </a:p>
            </p:txBody>
          </p:sp>
          <p:cxnSp>
            <p:nvCxnSpPr>
              <p:cNvPr id="106" name="Straight Connector 105"/>
              <p:cNvCxnSpPr/>
              <p:nvPr/>
            </p:nvCxnSpPr>
            <p:spPr bwMode="auto">
              <a:xfrm rot="5400000" flipH="1" flipV="1">
                <a:off x="1317475" y="1556149"/>
                <a:ext cx="1023652" cy="1878"/>
              </a:xfrm>
              <a:prstGeom prst="line">
                <a:avLst/>
              </a:prstGeom>
              <a:noFill/>
              <a:ln w="19050" cap="flat" cmpd="sng" algn="ctr">
                <a:solidFill>
                  <a:sysClr val="windowText" lastClr="000000"/>
                </a:solidFill>
                <a:prstDash val="sysDot"/>
                <a:headEnd type="none" w="med" len="med"/>
                <a:tailEnd type="none" w="med" len="med"/>
              </a:ln>
              <a:effectLst/>
            </p:spPr>
          </p:cxnSp>
        </p:grpSp>
        <p:sp>
          <p:nvSpPr>
            <p:cNvPr id="97" name="Rectangle 96"/>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On and Off</a:t>
              </a:r>
            </a:p>
          </p:txBody>
        </p:sp>
      </p:grpSp>
      <p:grpSp>
        <p:nvGrpSpPr>
          <p:cNvPr id="107" name="Group 106"/>
          <p:cNvGrpSpPr/>
          <p:nvPr/>
        </p:nvGrpSpPr>
        <p:grpSpPr>
          <a:xfrm>
            <a:off x="3681246" y="1223773"/>
            <a:ext cx="1495352" cy="1266360"/>
            <a:chOff x="3383629" y="1204328"/>
            <a:chExt cx="1694819" cy="1435078"/>
          </a:xfrm>
        </p:grpSpPr>
        <p:grpSp>
          <p:nvGrpSpPr>
            <p:cNvPr id="108" name="Group 107"/>
            <p:cNvGrpSpPr/>
            <p:nvPr/>
          </p:nvGrpSpPr>
          <p:grpSpPr>
            <a:xfrm>
              <a:off x="3383629" y="1204328"/>
              <a:ext cx="1694818" cy="949043"/>
              <a:chOff x="1122046" y="3079921"/>
              <a:chExt cx="1661305" cy="930519"/>
            </a:xfrm>
          </p:grpSpPr>
          <p:cxnSp>
            <p:nvCxnSpPr>
              <p:cNvPr id="110" name="Straight Arrow Connector 109"/>
              <p:cNvCxnSpPr/>
              <p:nvPr/>
            </p:nvCxnSpPr>
            <p:spPr bwMode="auto">
              <a:xfrm flipH="1" flipV="1">
                <a:off x="1127885" y="3079921"/>
                <a:ext cx="3478" cy="930519"/>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111" name="Straight Arrow Connector 110"/>
              <p:cNvCxnSpPr/>
              <p:nvPr/>
            </p:nvCxnSpPr>
            <p:spPr bwMode="auto">
              <a:xfrm>
                <a:off x="1131363" y="3996754"/>
                <a:ext cx="1651988" cy="0"/>
              </a:xfrm>
              <a:prstGeom prst="straightConnector1">
                <a:avLst/>
              </a:prstGeom>
              <a:noFill/>
              <a:ln w="25400" cap="flat" cmpd="sng" algn="ctr">
                <a:solidFill>
                  <a:sysClr val="windowText" lastClr="000000"/>
                </a:solidFill>
                <a:prstDash val="solid"/>
                <a:headEnd type="none" w="med" len="med"/>
                <a:tailEnd type="triangle"/>
              </a:ln>
              <a:effectLst/>
            </p:spPr>
          </p:cxnSp>
          <p:sp>
            <p:nvSpPr>
              <p:cNvPr id="112" name="Freeform 111"/>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ysClr val="windowText" lastClr="000000"/>
                </a:solidFill>
                <a:headEnd type="none" w="med" len="med"/>
                <a:tailEnd type="triangle"/>
              </a:ln>
              <a:effectLst/>
            </p:spPr>
            <p:txBody>
              <a:bodyPr lIns="58286" tIns="29143" rIns="58286" bIns="29143" rtlCol="0" anchor="ctr"/>
              <a:lstStyle/>
              <a:p>
                <a:pPr algn="ctr" defTabSz="1096828">
                  <a:defRPr/>
                </a:pPr>
                <a:endParaRPr lang="en-US" sz="2175" kern="0" dirty="0">
                  <a:solidFill>
                    <a:prstClr val="black"/>
                  </a:solidFill>
                  <a:latin typeface="Segoe"/>
                </a:endParaRPr>
              </a:p>
            </p:txBody>
          </p:sp>
        </p:grpSp>
        <p:sp>
          <p:nvSpPr>
            <p:cNvPr id="109" name="Rectangle 108"/>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Growing Fast</a:t>
              </a:r>
            </a:p>
          </p:txBody>
        </p:sp>
      </p:grpSp>
      <p:grpSp>
        <p:nvGrpSpPr>
          <p:cNvPr id="113" name="Group 112"/>
          <p:cNvGrpSpPr/>
          <p:nvPr/>
        </p:nvGrpSpPr>
        <p:grpSpPr>
          <a:xfrm>
            <a:off x="5480875" y="1253539"/>
            <a:ext cx="1681969" cy="1236595"/>
            <a:chOff x="5423312" y="1238059"/>
            <a:chExt cx="1906329" cy="1401347"/>
          </a:xfrm>
        </p:grpSpPr>
        <p:grpSp>
          <p:nvGrpSpPr>
            <p:cNvPr id="114" name="Group 113"/>
            <p:cNvGrpSpPr/>
            <p:nvPr/>
          </p:nvGrpSpPr>
          <p:grpSpPr>
            <a:xfrm>
              <a:off x="5423312" y="1238059"/>
              <a:ext cx="1906329" cy="915312"/>
              <a:chOff x="4458340" y="4324282"/>
              <a:chExt cx="1906329" cy="915312"/>
            </a:xfrm>
          </p:grpSpPr>
          <p:cxnSp>
            <p:nvCxnSpPr>
              <p:cNvPr id="116" name="Straight Arrow Connector 115"/>
              <p:cNvCxnSpPr/>
              <p:nvPr/>
            </p:nvCxnSpPr>
            <p:spPr bwMode="auto">
              <a:xfrm flipH="1" flipV="1">
                <a:off x="4464407" y="4324282"/>
                <a:ext cx="4" cy="915312"/>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117" name="Straight Arrow Connector 116"/>
              <p:cNvCxnSpPr/>
              <p:nvPr/>
            </p:nvCxnSpPr>
            <p:spPr bwMode="auto">
              <a:xfrm>
                <a:off x="4464406" y="5228587"/>
                <a:ext cx="1900263" cy="0"/>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118" name="Straight Arrow Connector 117"/>
              <p:cNvCxnSpPr/>
              <p:nvPr/>
            </p:nvCxnSpPr>
            <p:spPr bwMode="auto">
              <a:xfrm>
                <a:off x="5710460" y="4930022"/>
                <a:ext cx="490521" cy="0"/>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119" name="Straight Connector 118"/>
              <p:cNvCxnSpPr/>
              <p:nvPr/>
            </p:nvCxnSpPr>
            <p:spPr bwMode="auto">
              <a:xfrm>
                <a:off x="4458340" y="4924863"/>
                <a:ext cx="540712" cy="0"/>
              </a:xfrm>
              <a:prstGeom prst="line">
                <a:avLst/>
              </a:prstGeom>
              <a:noFill/>
              <a:ln w="25400" cap="flat" cmpd="sng" algn="ctr">
                <a:solidFill>
                  <a:sysClr val="windowText" lastClr="000000"/>
                </a:solidFill>
                <a:prstDash val="solid"/>
                <a:headEnd type="none" w="med" len="med"/>
                <a:tailEnd type="triangle"/>
              </a:ln>
              <a:effectLst/>
            </p:spPr>
          </p:cxnSp>
          <p:sp>
            <p:nvSpPr>
              <p:cNvPr id="120" name="Freeform 119"/>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ysClr val="windowText" lastClr="000000"/>
                </a:solidFill>
                <a:prstDash val="solid"/>
                <a:headEnd type="none" w="med" len="med"/>
                <a:tailEnd type="triangle"/>
              </a:ln>
              <a:effectLst/>
            </p:spPr>
            <p:txBody>
              <a:bodyPr rtlCol="0" anchor="ctr"/>
              <a:lstStyle/>
              <a:p>
                <a:pPr algn="ctr" defTabSz="1096828">
                  <a:defRPr/>
                </a:pPr>
                <a:endParaRPr lang="en-US" sz="2175" kern="0" dirty="0">
                  <a:solidFill>
                    <a:prstClr val="black"/>
                  </a:solidFill>
                  <a:latin typeface="Segoe"/>
                </a:endParaRPr>
              </a:p>
            </p:txBody>
          </p:sp>
        </p:grpSp>
        <p:sp>
          <p:nvSpPr>
            <p:cNvPr id="115" name="Rectangle 114"/>
            <p:cNvSpPr/>
            <p:nvPr/>
          </p:nvSpPr>
          <p:spPr bwMode="auto">
            <a:xfrm>
              <a:off x="5425405" y="2156109"/>
              <a:ext cx="1904236" cy="483297"/>
            </a:xfrm>
            <a:prstGeom prst="rect">
              <a:avLst/>
            </a:prstGeom>
            <a:solidFill>
              <a:srgbClr val="FFC00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Unpredictable Bursting</a:t>
              </a:r>
            </a:p>
          </p:txBody>
        </p:sp>
      </p:grpSp>
      <p:grpSp>
        <p:nvGrpSpPr>
          <p:cNvPr id="121" name="Group 120"/>
          <p:cNvGrpSpPr/>
          <p:nvPr/>
        </p:nvGrpSpPr>
        <p:grpSpPr>
          <a:xfrm>
            <a:off x="7497378" y="1260666"/>
            <a:ext cx="1855580" cy="1229468"/>
            <a:chOff x="7708800" y="1246135"/>
            <a:chExt cx="2103098" cy="1393271"/>
          </a:xfrm>
        </p:grpSpPr>
        <p:grpSp>
          <p:nvGrpSpPr>
            <p:cNvPr id="122" name="Group 121"/>
            <p:cNvGrpSpPr/>
            <p:nvPr/>
          </p:nvGrpSpPr>
          <p:grpSpPr>
            <a:xfrm>
              <a:off x="7708800" y="1246135"/>
              <a:ext cx="2103098" cy="915313"/>
              <a:chOff x="8257345" y="1257699"/>
              <a:chExt cx="2103098" cy="915313"/>
            </a:xfrm>
          </p:grpSpPr>
          <p:cxnSp>
            <p:nvCxnSpPr>
              <p:cNvPr id="126" name="Straight Arrow Connector 125"/>
              <p:cNvCxnSpPr/>
              <p:nvPr/>
            </p:nvCxnSpPr>
            <p:spPr bwMode="auto">
              <a:xfrm flipV="1">
                <a:off x="8272892" y="1257699"/>
                <a:ext cx="0" cy="915313"/>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127" name="Straight Arrow Connector 126"/>
              <p:cNvCxnSpPr/>
              <p:nvPr/>
            </p:nvCxnSpPr>
            <p:spPr bwMode="auto">
              <a:xfrm>
                <a:off x="8257345" y="2160215"/>
                <a:ext cx="2103098" cy="0"/>
              </a:xfrm>
              <a:prstGeom prst="straightConnector1">
                <a:avLst/>
              </a:prstGeom>
              <a:noFill/>
              <a:ln w="25400" cap="flat" cmpd="sng" algn="ctr">
                <a:solidFill>
                  <a:sysClr val="windowText" lastClr="000000"/>
                </a:solidFill>
                <a:prstDash val="solid"/>
                <a:headEnd type="none" w="med" len="med"/>
                <a:tailEnd type="triangle"/>
              </a:ln>
              <a:effectLst/>
            </p:spPr>
          </p:cxnSp>
          <p:sp>
            <p:nvSpPr>
              <p:cNvPr id="129" name="Freeform 128"/>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ysClr val="windowText" lastClr="000000"/>
                </a:solidFill>
                <a:prstDash val="solid"/>
                <a:headEnd type="none" w="med" len="med"/>
                <a:tailEnd type="triangle"/>
              </a:ln>
              <a:effectLst/>
            </p:spPr>
            <p:txBody>
              <a:bodyPr rtlCol="0" anchor="ctr"/>
              <a:lstStyle/>
              <a:p>
                <a:pPr algn="ctr" defTabSz="1096828">
                  <a:defRPr/>
                </a:pPr>
                <a:endParaRPr lang="en-US" sz="2175" kern="0" dirty="0">
                  <a:solidFill>
                    <a:prstClr val="black"/>
                  </a:solidFill>
                  <a:latin typeface="Segoe"/>
                </a:endParaRPr>
              </a:p>
            </p:txBody>
          </p:sp>
        </p:grpSp>
        <p:sp>
          <p:nvSpPr>
            <p:cNvPr id="125" name="Rectangle 124"/>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Predictable Bursting</a:t>
              </a:r>
            </a:p>
          </p:txBody>
        </p:sp>
      </p:grpSp>
      <p:grpSp>
        <p:nvGrpSpPr>
          <p:cNvPr id="130" name="Group 129"/>
          <p:cNvGrpSpPr/>
          <p:nvPr/>
        </p:nvGrpSpPr>
        <p:grpSpPr>
          <a:xfrm>
            <a:off x="9678228" y="1223773"/>
            <a:ext cx="1499933" cy="1266360"/>
            <a:chOff x="10180555" y="1204328"/>
            <a:chExt cx="1700011" cy="1435078"/>
          </a:xfrm>
        </p:grpSpPr>
        <p:cxnSp>
          <p:nvCxnSpPr>
            <p:cNvPr id="131" name="Straight Arrow Connector 130"/>
            <p:cNvCxnSpPr/>
            <p:nvPr/>
          </p:nvCxnSpPr>
          <p:spPr>
            <a:xfrm>
              <a:off x="10182192" y="1485604"/>
              <a:ext cx="1522385" cy="0"/>
            </a:xfrm>
            <a:prstGeom prst="straightConnector1">
              <a:avLst/>
            </a:prstGeom>
            <a:noFill/>
            <a:ln w="25400" cap="flat" cmpd="sng" algn="ctr">
              <a:solidFill>
                <a:sysClr val="windowText" lastClr="000000"/>
              </a:solidFill>
              <a:prstDash val="solid"/>
              <a:headEnd type="none" w="med" len="med"/>
              <a:tailEnd type="triangle"/>
            </a:ln>
            <a:effectLst/>
          </p:spPr>
        </p:cxnSp>
        <p:grpSp>
          <p:nvGrpSpPr>
            <p:cNvPr id="140" name="Group 139"/>
            <p:cNvGrpSpPr/>
            <p:nvPr/>
          </p:nvGrpSpPr>
          <p:grpSpPr>
            <a:xfrm>
              <a:off x="10180555" y="1204328"/>
              <a:ext cx="1700011" cy="1435078"/>
              <a:chOff x="10180555" y="1204328"/>
              <a:chExt cx="1700011" cy="1435078"/>
            </a:xfrm>
          </p:grpSpPr>
          <p:grpSp>
            <p:nvGrpSpPr>
              <p:cNvPr id="148" name="Group 147"/>
              <p:cNvGrpSpPr/>
              <p:nvPr/>
            </p:nvGrpSpPr>
            <p:grpSpPr>
              <a:xfrm>
                <a:off x="10191705" y="1204328"/>
                <a:ext cx="1688861" cy="949043"/>
                <a:chOff x="1127885" y="3079921"/>
                <a:chExt cx="1655466" cy="930519"/>
              </a:xfrm>
            </p:grpSpPr>
            <p:cxnSp>
              <p:nvCxnSpPr>
                <p:cNvPr id="150" name="Straight Arrow Connector 149"/>
                <p:cNvCxnSpPr/>
                <p:nvPr/>
              </p:nvCxnSpPr>
              <p:spPr bwMode="auto">
                <a:xfrm flipH="1" flipV="1">
                  <a:off x="1127885" y="3079921"/>
                  <a:ext cx="3478" cy="930519"/>
                </a:xfrm>
                <a:prstGeom prst="straightConnector1">
                  <a:avLst/>
                </a:prstGeom>
                <a:noFill/>
                <a:ln w="25400" cap="flat" cmpd="sng" algn="ctr">
                  <a:solidFill>
                    <a:sysClr val="windowText" lastClr="000000"/>
                  </a:solidFill>
                  <a:prstDash val="solid"/>
                  <a:headEnd type="none" w="med" len="med"/>
                  <a:tailEnd type="triangle"/>
                </a:ln>
                <a:effectLst/>
              </p:spPr>
            </p:cxnSp>
            <p:cxnSp>
              <p:nvCxnSpPr>
                <p:cNvPr id="151" name="Straight Arrow Connector 150"/>
                <p:cNvCxnSpPr/>
                <p:nvPr/>
              </p:nvCxnSpPr>
              <p:spPr bwMode="auto">
                <a:xfrm>
                  <a:off x="1131363" y="3996754"/>
                  <a:ext cx="1651988" cy="0"/>
                </a:xfrm>
                <a:prstGeom prst="straightConnector1">
                  <a:avLst/>
                </a:prstGeom>
                <a:noFill/>
                <a:ln w="25400" cap="flat" cmpd="sng" algn="ctr">
                  <a:solidFill>
                    <a:sysClr val="windowText" lastClr="000000"/>
                  </a:solidFill>
                  <a:prstDash val="solid"/>
                  <a:headEnd type="none" w="med" len="med"/>
                  <a:tailEnd type="triangle"/>
                </a:ln>
                <a:effectLst/>
              </p:spPr>
            </p:cxnSp>
          </p:grpSp>
          <p:sp>
            <p:nvSpPr>
              <p:cNvPr id="149" name="Rectangle 148"/>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24x7 Steady</a:t>
                </a:r>
              </a:p>
            </p:txBody>
          </p:sp>
        </p:grpSp>
      </p:grpSp>
      <p:sp>
        <p:nvSpPr>
          <p:cNvPr id="152" name="TextBox 151"/>
          <p:cNvSpPr txBox="1"/>
          <p:nvPr/>
        </p:nvSpPr>
        <p:spPr>
          <a:xfrm>
            <a:off x="4104282" y="3421453"/>
            <a:ext cx="1021565" cy="696962"/>
          </a:xfrm>
          <a:prstGeom prst="rect">
            <a:avLst/>
          </a:prstGeom>
          <a:noFill/>
        </p:spPr>
        <p:txBody>
          <a:bodyPr wrap="none" lIns="161355" tIns="129084" rIns="161355" bIns="129084" rtlCol="0">
            <a:spAutoFit/>
          </a:bodyPr>
          <a:lstStyle/>
          <a:p>
            <a:pPr defTabSz="1097364">
              <a:lnSpc>
                <a:spcPct val="90000"/>
              </a:lnSpc>
            </a:pPr>
            <a:r>
              <a:rPr lang="en-US" sz="1575" b="1" dirty="0">
                <a:solidFill>
                  <a:prstClr val="black"/>
                </a:solidFill>
                <a:latin typeface="Segoe"/>
              </a:rPr>
              <a:t>Save </a:t>
            </a:r>
          </a:p>
          <a:p>
            <a:pPr defTabSz="1097364">
              <a:lnSpc>
                <a:spcPct val="90000"/>
              </a:lnSpc>
            </a:pPr>
            <a:r>
              <a:rPr lang="en-US" sz="1575" b="1" dirty="0">
                <a:solidFill>
                  <a:prstClr val="black"/>
                </a:solidFill>
                <a:latin typeface="Segoe"/>
              </a:rPr>
              <a:t>20-30%</a:t>
            </a:r>
          </a:p>
        </p:txBody>
      </p:sp>
      <p:sp>
        <p:nvSpPr>
          <p:cNvPr id="153" name="TextBox 152"/>
          <p:cNvSpPr txBox="1"/>
          <p:nvPr/>
        </p:nvSpPr>
        <p:spPr>
          <a:xfrm>
            <a:off x="5092025" y="4299747"/>
            <a:ext cx="1021565" cy="696962"/>
          </a:xfrm>
          <a:prstGeom prst="rect">
            <a:avLst/>
          </a:prstGeom>
          <a:noFill/>
        </p:spPr>
        <p:txBody>
          <a:bodyPr wrap="none" lIns="161355" tIns="129084" rIns="161355" bIns="129084" rtlCol="0">
            <a:spAutoFit/>
          </a:bodyPr>
          <a:lstStyle/>
          <a:p>
            <a:pPr defTabSz="1097364">
              <a:lnSpc>
                <a:spcPct val="90000"/>
              </a:lnSpc>
            </a:pPr>
            <a:r>
              <a:rPr lang="en-US" sz="1575" b="1" dirty="0">
                <a:solidFill>
                  <a:prstClr val="black"/>
                </a:solidFill>
                <a:latin typeface="Segoe"/>
              </a:rPr>
              <a:t>Save </a:t>
            </a:r>
          </a:p>
          <a:p>
            <a:pPr defTabSz="1097364">
              <a:lnSpc>
                <a:spcPct val="90000"/>
              </a:lnSpc>
            </a:pPr>
            <a:r>
              <a:rPr lang="en-US" sz="1575" b="1" dirty="0">
                <a:solidFill>
                  <a:prstClr val="black"/>
                </a:solidFill>
                <a:latin typeface="Segoe"/>
              </a:rPr>
              <a:t>60-80%</a:t>
            </a:r>
          </a:p>
        </p:txBody>
      </p:sp>
      <p:sp>
        <p:nvSpPr>
          <p:cNvPr id="154" name="Rectangle 153"/>
          <p:cNvSpPr/>
          <p:nvPr/>
        </p:nvSpPr>
        <p:spPr bwMode="auto">
          <a:xfrm>
            <a:off x="1047936" y="6134809"/>
            <a:ext cx="3071637" cy="388331"/>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On and Off </a:t>
            </a:r>
          </a:p>
          <a:p>
            <a:pPr algn="ctr" defTabSz="1097364">
              <a:defRPr/>
            </a:pPr>
            <a:r>
              <a:rPr lang="en-US" sz="1200" kern="0" dirty="0">
                <a:solidFill>
                  <a:prstClr val="black"/>
                </a:solidFill>
                <a:latin typeface="Segoe"/>
              </a:rPr>
              <a:t>(30%)</a:t>
            </a:r>
          </a:p>
        </p:txBody>
      </p:sp>
      <p:sp>
        <p:nvSpPr>
          <p:cNvPr id="155" name="Rectangle 154"/>
          <p:cNvSpPr/>
          <p:nvPr/>
        </p:nvSpPr>
        <p:spPr bwMode="auto">
          <a:xfrm>
            <a:off x="4119573" y="6134809"/>
            <a:ext cx="1810648" cy="388332"/>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Growing Fast </a:t>
            </a:r>
          </a:p>
          <a:p>
            <a:pPr algn="ctr" defTabSz="1097364">
              <a:defRPr/>
            </a:pPr>
            <a:r>
              <a:rPr lang="en-US" sz="1200" kern="0" dirty="0">
                <a:solidFill>
                  <a:prstClr val="black"/>
                </a:solidFill>
                <a:latin typeface="Segoe"/>
              </a:rPr>
              <a:t>(15%)</a:t>
            </a:r>
          </a:p>
        </p:txBody>
      </p:sp>
      <p:sp>
        <p:nvSpPr>
          <p:cNvPr id="156" name="Rectangle 155"/>
          <p:cNvSpPr/>
          <p:nvPr/>
        </p:nvSpPr>
        <p:spPr bwMode="auto">
          <a:xfrm>
            <a:off x="5934451" y="6134808"/>
            <a:ext cx="2534285" cy="388332"/>
          </a:xfrm>
          <a:prstGeom prst="rect">
            <a:avLst/>
          </a:prstGeom>
          <a:solidFill>
            <a:srgbClr val="FFC00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Unpredictable Bursting</a:t>
            </a:r>
          </a:p>
          <a:p>
            <a:pPr algn="ctr" defTabSz="1097364">
              <a:defRPr/>
            </a:pPr>
            <a:r>
              <a:rPr lang="en-US" sz="1200" kern="0" dirty="0">
                <a:solidFill>
                  <a:prstClr val="black"/>
                </a:solidFill>
                <a:latin typeface="Segoe"/>
              </a:rPr>
              <a:t>(25%)</a:t>
            </a:r>
          </a:p>
        </p:txBody>
      </p:sp>
      <p:sp>
        <p:nvSpPr>
          <p:cNvPr id="158" name="Rectangle 157"/>
          <p:cNvSpPr/>
          <p:nvPr/>
        </p:nvSpPr>
        <p:spPr bwMode="auto">
          <a:xfrm>
            <a:off x="8468736" y="6134809"/>
            <a:ext cx="1917962" cy="388331"/>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Predictable Bursting</a:t>
            </a:r>
          </a:p>
          <a:p>
            <a:pPr algn="ctr" defTabSz="1097364">
              <a:defRPr/>
            </a:pPr>
            <a:r>
              <a:rPr lang="en-US" sz="1200" kern="0" dirty="0">
                <a:solidFill>
                  <a:prstClr val="black"/>
                </a:solidFill>
                <a:latin typeface="Segoe"/>
              </a:rPr>
              <a:t>(20%)</a:t>
            </a:r>
          </a:p>
        </p:txBody>
      </p:sp>
      <p:sp>
        <p:nvSpPr>
          <p:cNvPr id="159" name="Rectangle 158"/>
          <p:cNvSpPr/>
          <p:nvPr/>
        </p:nvSpPr>
        <p:spPr bwMode="auto">
          <a:xfrm>
            <a:off x="10395846" y="6134808"/>
            <a:ext cx="1129483" cy="379723"/>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97364">
              <a:defRPr/>
            </a:pPr>
            <a:r>
              <a:rPr lang="en-US" sz="1200" kern="0" dirty="0">
                <a:solidFill>
                  <a:prstClr val="black"/>
                </a:solidFill>
                <a:latin typeface="Segoe"/>
              </a:rPr>
              <a:t>24x7 Steady</a:t>
            </a:r>
          </a:p>
          <a:p>
            <a:pPr algn="ctr" defTabSz="1097364">
              <a:defRPr/>
            </a:pPr>
            <a:r>
              <a:rPr lang="en-US" sz="1200" kern="0" dirty="0">
                <a:solidFill>
                  <a:prstClr val="black"/>
                </a:solidFill>
                <a:latin typeface="Segoe"/>
              </a:rPr>
              <a:t>(10%)</a:t>
            </a:r>
          </a:p>
        </p:txBody>
      </p:sp>
      <p:sp>
        <p:nvSpPr>
          <p:cNvPr id="160" name="TextBox 159"/>
          <p:cNvSpPr txBox="1"/>
          <p:nvPr/>
        </p:nvSpPr>
        <p:spPr>
          <a:xfrm>
            <a:off x="294485" y="861118"/>
            <a:ext cx="3824458" cy="249299"/>
          </a:xfrm>
          <a:prstGeom prst="rect">
            <a:avLst/>
          </a:prstGeom>
        </p:spPr>
        <p:txBody>
          <a:bodyPr vert="horz" wrap="square" lIns="0" tIns="0" rIns="0" bIns="0" rtlCol="0">
            <a:spAutoFit/>
          </a:bodyPr>
          <a:lstStyle/>
          <a:p>
            <a:pPr defTabSz="914363">
              <a:lnSpc>
                <a:spcPct val="90000"/>
              </a:lnSpc>
              <a:spcBef>
                <a:spcPct val="20000"/>
              </a:spcBef>
              <a:buSzPct val="100000"/>
            </a:pPr>
            <a:r>
              <a:rPr lang="en-GB" b="1" dirty="0">
                <a:solidFill>
                  <a:srgbClr val="0070C0"/>
                </a:solidFill>
              </a:rPr>
              <a:t>ISV Application Patterns</a:t>
            </a:r>
          </a:p>
        </p:txBody>
      </p:sp>
      <p:sp>
        <p:nvSpPr>
          <p:cNvPr id="161" name="TextBox 160"/>
          <p:cNvSpPr txBox="1"/>
          <p:nvPr/>
        </p:nvSpPr>
        <p:spPr>
          <a:xfrm>
            <a:off x="258035" y="2945973"/>
            <a:ext cx="5403960" cy="257278"/>
          </a:xfrm>
          <a:prstGeom prst="rect">
            <a:avLst/>
          </a:prstGeom>
        </p:spPr>
        <p:txBody>
          <a:bodyPr vert="horz" wrap="square" lIns="0" tIns="0" rIns="0" bIns="0" rtlCol="0">
            <a:spAutoFit/>
          </a:bodyPr>
          <a:lstStyle/>
          <a:p>
            <a:pPr marL="460375" indent="-460375" defTabSz="914363">
              <a:lnSpc>
                <a:spcPct val="90000"/>
              </a:lnSpc>
              <a:spcBef>
                <a:spcPct val="20000"/>
              </a:spcBef>
              <a:buSzPct val="100000"/>
            </a:pPr>
            <a:r>
              <a:rPr lang="en-GB" b="1" dirty="0">
                <a:solidFill>
                  <a:srgbClr val="0070C0"/>
                </a:solidFill>
              </a:rPr>
              <a:t>Typical Capacity Planning vs Cloud Cost Savings</a:t>
            </a:r>
          </a:p>
        </p:txBody>
      </p:sp>
      <p:sp>
        <p:nvSpPr>
          <p:cNvPr id="162" name="TextBox 161"/>
          <p:cNvSpPr txBox="1"/>
          <p:nvPr/>
        </p:nvSpPr>
        <p:spPr>
          <a:xfrm>
            <a:off x="366141" y="5640448"/>
            <a:ext cx="5752133" cy="249299"/>
          </a:xfrm>
          <a:prstGeom prst="rect">
            <a:avLst/>
          </a:prstGeom>
        </p:spPr>
        <p:txBody>
          <a:bodyPr vert="horz" wrap="square" lIns="0" tIns="0" rIns="0" bIns="0" rtlCol="0">
            <a:spAutoFit/>
          </a:bodyPr>
          <a:lstStyle/>
          <a:p>
            <a:pPr marL="460375" indent="-460375" defTabSz="914363">
              <a:lnSpc>
                <a:spcPct val="90000"/>
              </a:lnSpc>
              <a:spcBef>
                <a:spcPct val="20000"/>
              </a:spcBef>
              <a:buSzPct val="100000"/>
            </a:pPr>
            <a:r>
              <a:rPr lang="en-GB" b="1" dirty="0">
                <a:solidFill>
                  <a:srgbClr val="0070C0"/>
                </a:solidFill>
              </a:rPr>
              <a:t>What Application Patterns are moving to the cloud?</a:t>
            </a:r>
          </a:p>
        </p:txBody>
      </p:sp>
    </p:spTree>
    <p:extLst>
      <p:ext uri="{BB962C8B-B14F-4D97-AF65-F5344CB8AC3E}">
        <p14:creationId xmlns:p14="http://schemas.microsoft.com/office/powerpoint/2010/main" val="3756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animEffect transition="in" filter="fade">
                                      <p:cBhvr>
                                        <p:cTn id="31" dur="500"/>
                                        <p:tgtEl>
                                          <p:spTgt spid="1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
                                        </p:tgtEl>
                                        <p:attrNameLst>
                                          <p:attrName>style.visibility</p:attrName>
                                        </p:attrNameLst>
                                      </p:cBhvr>
                                      <p:to>
                                        <p:strVal val="visible"/>
                                      </p:to>
                                    </p:set>
                                    <p:animEffect transition="in" filter="fade">
                                      <p:cBhvr>
                                        <p:cTn id="34" dur="500"/>
                                        <p:tgtEl>
                                          <p:spTgt spid="1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fade">
                                      <p:cBhvr>
                                        <p:cTn id="37" dur="500"/>
                                        <p:tgtEl>
                                          <p:spTgt spid="1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500"/>
                                        <p:tgtEl>
                                          <p:spTgt spid="15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6"/>
                                        </p:tgtEl>
                                        <p:attrNameLst>
                                          <p:attrName>style.visibility</p:attrName>
                                        </p:attrNameLst>
                                      </p:cBhvr>
                                      <p:to>
                                        <p:strVal val="visible"/>
                                      </p:to>
                                    </p:set>
                                    <p:animEffect transition="in" filter="fade">
                                      <p:cBhvr>
                                        <p:cTn id="48" dur="500"/>
                                        <p:tgtEl>
                                          <p:spTgt spid="1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500"/>
                                        <p:tgtEl>
                                          <p:spTgt spid="15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2"/>
                                        </p:tgtEl>
                                        <p:attrNameLst>
                                          <p:attrName>style.visibility</p:attrName>
                                        </p:attrNameLst>
                                      </p:cBhvr>
                                      <p:to>
                                        <p:strVal val="visible"/>
                                      </p:to>
                                    </p:set>
                                    <p:animEffect transition="in" filter="fade">
                                      <p:cBhvr>
                                        <p:cTn id="5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4" grpId="0" animBg="1"/>
      <p:bldP spid="93" grpId="0" animBg="1"/>
      <p:bldP spid="94" grpId="0" animBg="1"/>
      <p:bldP spid="152" grpId="0"/>
      <p:bldP spid="153" grpId="0"/>
      <p:bldP spid="154" grpId="0" animBg="1"/>
      <p:bldP spid="155" grpId="0" animBg="1"/>
      <p:bldP spid="156" grpId="0" animBg="1"/>
      <p:bldP spid="158" grpId="0" animBg="1"/>
      <p:bldP spid="159" grpId="0" animBg="1"/>
      <p:bldP spid="161" grpId="0"/>
      <p:bldP spid="1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Disruption and uncertainty </a:t>
            </a:r>
          </a:p>
        </p:txBody>
      </p:sp>
      <p:sp>
        <p:nvSpPr>
          <p:cNvPr id="8" name="Text Placeholder 7"/>
          <p:cNvSpPr>
            <a:spLocks noGrp="1"/>
          </p:cNvSpPr>
          <p:nvPr>
            <p:ph type="body" sz="quarter" idx="10"/>
          </p:nvPr>
        </p:nvSpPr>
        <p:spPr>
          <a:xfrm>
            <a:off x="269240" y="1355431"/>
            <a:ext cx="11653523" cy="4046236"/>
          </a:xfrm>
        </p:spPr>
        <p:txBody>
          <a:bodyPr/>
          <a:lstStyle/>
          <a:p>
            <a:pPr marL="571500" indent="-571500">
              <a:buFont typeface="Arial" panose="020B0604020202020204" pitchFamily="34" charset="0"/>
              <a:buChar char="•"/>
            </a:pPr>
            <a:r>
              <a:rPr lang="en-GB" dirty="0"/>
              <a:t>Can I move to the cloud?</a:t>
            </a:r>
          </a:p>
          <a:p>
            <a:pPr marL="571500" indent="-571500">
              <a:buFont typeface="Arial" panose="020B0604020202020204" pitchFamily="34" charset="0"/>
              <a:buChar char="•"/>
            </a:pPr>
            <a:r>
              <a:rPr lang="en-GB" dirty="0"/>
              <a:t>How will it change my sales model?</a:t>
            </a:r>
          </a:p>
          <a:p>
            <a:pPr marL="571500" indent="-571500">
              <a:buFont typeface="Arial" panose="020B0604020202020204" pitchFamily="34" charset="0"/>
              <a:buChar char="•"/>
            </a:pPr>
            <a:r>
              <a:rPr lang="en-GB" dirty="0"/>
              <a:t>How to I work out my costs?</a:t>
            </a:r>
          </a:p>
          <a:p>
            <a:pPr marL="571500" indent="-571500">
              <a:buFont typeface="Arial" panose="020B0604020202020204" pitchFamily="34" charset="0"/>
              <a:buChar char="•"/>
            </a:pPr>
            <a:r>
              <a:rPr lang="en-GB" dirty="0"/>
              <a:t>How do I migrate my customers?</a:t>
            </a:r>
          </a:p>
          <a:p>
            <a:pPr marL="571500" indent="-571500">
              <a:buFont typeface="Arial" panose="020B0604020202020204" pitchFamily="34" charset="0"/>
              <a:buChar char="•"/>
            </a:pPr>
            <a:r>
              <a:rPr lang="en-GB" dirty="0"/>
              <a:t>What new products will I develop?</a:t>
            </a:r>
          </a:p>
          <a:p>
            <a:pPr marL="571500" indent="-571500">
              <a:buFont typeface="Arial" panose="020B0604020202020204" pitchFamily="34" charset="0"/>
              <a:buChar char="•"/>
            </a:pPr>
            <a:r>
              <a:rPr lang="en-GB" dirty="0"/>
              <a:t>Will customers want to go to the cloud?</a:t>
            </a:r>
          </a:p>
        </p:txBody>
      </p:sp>
    </p:spTree>
    <p:extLst>
      <p:ext uri="{BB962C8B-B14F-4D97-AF65-F5344CB8AC3E}">
        <p14:creationId xmlns:p14="http://schemas.microsoft.com/office/powerpoint/2010/main" val="8889247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MS Blu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Blue" id="{1872E138-3B58-49A7-9293-24EA7469C80D}" vid="{9C04831D-F667-45D7-AE7D-5A4E3E62A4BB}"/>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2D324964-60DA-4793-BD05-B898C867023B}"/>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6.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MS Blue</Template>
  <TotalTime>931</TotalTime>
  <Words>1406</Words>
  <Application>Microsoft Office PowerPoint</Application>
  <PresentationFormat>Widescreen</PresentationFormat>
  <Paragraphs>409</Paragraphs>
  <Slides>28</Slides>
  <Notes>9</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28</vt:i4>
      </vt:variant>
    </vt:vector>
  </HeadingPairs>
  <TitlesOfParts>
    <vt:vector size="51" baseType="lpstr">
      <vt:lpstr>MS PGothic</vt:lpstr>
      <vt:lpstr>MS PGothic</vt:lpstr>
      <vt:lpstr>Arial</vt:lpstr>
      <vt:lpstr>Arial Unicode MS</vt:lpstr>
      <vt:lpstr>Calibri</vt:lpstr>
      <vt:lpstr>Consolas</vt:lpstr>
      <vt:lpstr>Kozuka Gothic Pro R</vt:lpstr>
      <vt:lpstr>Segoe</vt:lpstr>
      <vt:lpstr>Segoe Light</vt:lpstr>
      <vt:lpstr>Segoe UI</vt:lpstr>
      <vt:lpstr>Segoe UI Light</vt:lpstr>
      <vt:lpstr>Segoe UI Semibold</vt:lpstr>
      <vt:lpstr>Segoe UI Semilight</vt:lpstr>
      <vt:lpstr>Times New Roman</vt:lpstr>
      <vt:lpstr>Verdana</vt:lpstr>
      <vt:lpstr>Wingdings</vt:lpstr>
      <vt:lpstr>MS Blue</vt:lpstr>
      <vt:lpstr>COLOR TEMPLATE</vt:lpstr>
      <vt:lpstr>1_COLOR TEMPLATE</vt:lpstr>
      <vt:lpstr>WHITE TEMPLATE</vt:lpstr>
      <vt:lpstr>MGXFY15 GS Template - white layout</vt:lpstr>
      <vt:lpstr>1_Azure_2015</vt:lpstr>
      <vt:lpstr>1_WHITE TEMPLATE</vt:lpstr>
      <vt:lpstr>Microsoft Azure Workshop</vt:lpstr>
      <vt:lpstr>Agenda</vt:lpstr>
      <vt:lpstr>PowerPoint Presentation</vt:lpstr>
      <vt:lpstr>PowerPoint Presentation</vt:lpstr>
      <vt:lpstr>PowerPoint Presentation</vt:lpstr>
      <vt:lpstr>Microsoft Azure </vt:lpstr>
      <vt:lpstr>PowerPoint Presentation</vt:lpstr>
      <vt:lpstr>PowerPoint Presentation</vt:lpstr>
      <vt:lpstr>Disruption and uncertainty </vt:lpstr>
      <vt:lpstr>Common ISV options for “On-Prem”</vt:lpstr>
      <vt:lpstr>Huge infrastructure scale is the enabler</vt:lpstr>
      <vt:lpstr>PowerPoint Presentation</vt:lpstr>
      <vt:lpstr>OPEN - Azure is an Open Cloud</vt:lpstr>
      <vt:lpstr>PowerPoint Presentation</vt:lpstr>
      <vt:lpstr>Cloud choices – IaaS and PaaS Where to put the development effort?</vt:lpstr>
      <vt:lpstr>Two really popular PaaS offerings for ISVs</vt:lpstr>
      <vt:lpstr>“Web sites as a service”</vt:lpstr>
      <vt:lpstr>Azure App Services</vt:lpstr>
      <vt:lpstr>Azure App Services</vt:lpstr>
      <vt:lpstr>Azure App Services</vt:lpstr>
      <vt:lpstr>Azure App Services</vt:lpstr>
      <vt:lpstr>Azure App Services</vt:lpstr>
      <vt:lpstr>Azure App Services</vt:lpstr>
      <vt:lpstr>Azure App Services</vt:lpstr>
      <vt:lpstr>SQL Database (aka ‘SQL Azure’)</vt:lpstr>
      <vt:lpstr>SQL Database</vt:lpstr>
      <vt:lpstr>SQL Database</vt:lpstr>
      <vt:lpstr>SQL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Oxford University Press</dc:title>
  <dc:creator>Peter Deeley</dc:creator>
  <cp:lastModifiedBy>David Gristwood</cp:lastModifiedBy>
  <cp:revision>73</cp:revision>
  <dcterms:created xsi:type="dcterms:W3CDTF">2015-11-20T13:35:19Z</dcterms:created>
  <dcterms:modified xsi:type="dcterms:W3CDTF">2016-03-09T09:30:45Z</dcterms:modified>
</cp:coreProperties>
</file>